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2C034-10BF-45A1-8F0C-D13A84543938}" type="datetimeFigureOut">
              <a:rPr lang="ko-KR" altLang="en-US" smtClean="0"/>
              <a:t>2015-10-13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60772-B8F2-477E-B199-3A9DA432D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87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A60772-B8F2-477E-B199-3A9DA432D9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3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4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3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22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8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8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8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975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059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467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1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02676-5A56-4AA6-BE35-76C5FC84636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B4F9E-C1A2-4A04-959D-3C8300A354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4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ko.wikipedia.org/wiki/%ED%98%BC%EC%8A%88" TargetMode="External"/><Relationship Id="rId7" Type="http://schemas.openxmlformats.org/officeDocument/2006/relationships/image" Target="../media/image18.jpeg"/><Relationship Id="rId2" Type="http://schemas.openxmlformats.org/officeDocument/2006/relationships/hyperlink" Target="https://ko.wikipedia.org/wiki/%EC%9D%BC%EB%B3%B8%EC%96%B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iki/%EB%82%98%EB%9D%BC%ED%98%84" TargetMode="External"/><Relationship Id="rId5" Type="http://schemas.openxmlformats.org/officeDocument/2006/relationships/hyperlink" Target="https://ko.wikipedia.org/wiki/%ED%81%90%EC%8A%88" TargetMode="External"/><Relationship Id="rId4" Type="http://schemas.openxmlformats.org/officeDocument/2006/relationships/hyperlink" Target="https://ko.wikipedia.org/wiki/%EC%8B%9C%EC%BD%94%EC%BF%A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1876%EB%85%84" TargetMode="External"/><Relationship Id="rId13" Type="http://schemas.openxmlformats.org/officeDocument/2006/relationships/hyperlink" Target="https://ko.wikipedia.org/wiki/%ED%8F%AC%EC%9C%A0%EB%8F%99%EB%AC%BC" TargetMode="External"/><Relationship Id="rId18" Type="http://schemas.openxmlformats.org/officeDocument/2006/relationships/image" Target="../media/image20.jpeg"/><Relationship Id="rId3" Type="http://schemas.openxmlformats.org/officeDocument/2006/relationships/hyperlink" Target="https://ko.wikipedia.org/wiki/%EA%B0%9C%EA%B3%BC" TargetMode="External"/><Relationship Id="rId7" Type="http://schemas.openxmlformats.org/officeDocument/2006/relationships/hyperlink" Target="https://ko.wikipedia.org/wiki/%EB%B0%94%EB%8B%A4%ED%91%9C%EB%B2%94" TargetMode="External"/><Relationship Id="rId12" Type="http://schemas.openxmlformats.org/officeDocument/2006/relationships/hyperlink" Target="https://ko.wikipedia.org/wiki/%ED%8F%AC%ED%81%B4%EB%9E%9C%EB%93%9C_%EC%84%AC" TargetMode="External"/><Relationship Id="rId17" Type="http://schemas.openxmlformats.org/officeDocument/2006/relationships/hyperlink" Target="https://ko.wikipedia.org/wiki/%EA%B3%BC%ED%95%99%EC%9E%90" TargetMode="External"/><Relationship Id="rId2" Type="http://schemas.openxmlformats.org/officeDocument/2006/relationships/hyperlink" Target="https://ko.wikipedia.org/wiki/%ED%8F%AC%ED%81%B4%EB%9E%9C%EB%93%9C_%EC%A0%9C%EB%8F%84" TargetMode="External"/><Relationship Id="rId16" Type="http://schemas.openxmlformats.org/officeDocument/2006/relationships/hyperlink" Target="https://ko.wikipedia.org/wiki/%EB%B0%95%EC%A5%90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iki/%ED%8E%AD%EA%B7%84" TargetMode="External"/><Relationship Id="rId11" Type="http://schemas.openxmlformats.org/officeDocument/2006/relationships/hyperlink" Target="https://ko.wikipedia.org/wiki/%EC%83%9D%ED%83%9C%EA%B3%84" TargetMode="External"/><Relationship Id="rId5" Type="http://schemas.openxmlformats.org/officeDocument/2006/relationships/hyperlink" Target="https://ko.wikipedia.org/wiki/%EC%95%8C" TargetMode="External"/><Relationship Id="rId15" Type="http://schemas.openxmlformats.org/officeDocument/2006/relationships/hyperlink" Target="https://ko.wikipedia.org/wiki/%EC%A5%90" TargetMode="External"/><Relationship Id="rId10" Type="http://schemas.openxmlformats.org/officeDocument/2006/relationships/hyperlink" Target="https://ko.wikipedia.org/wiki/%EC%97%AC%ED%96%89%EB%B9%84%EB%91%98%EA%B8%B0" TargetMode="External"/><Relationship Id="rId19" Type="http://schemas.openxmlformats.org/officeDocument/2006/relationships/image" Target="../media/image21.jpeg"/><Relationship Id="rId4" Type="http://schemas.openxmlformats.org/officeDocument/2006/relationships/hyperlink" Target="https://ko.wikipedia.org/wiki/%EC%83%88" TargetMode="External"/><Relationship Id="rId9" Type="http://schemas.openxmlformats.org/officeDocument/2006/relationships/hyperlink" Target="https://ko.wikipedia.org/wiki/%EB%8F%84%EB%8F%84" TargetMode="External"/><Relationship Id="rId14" Type="http://schemas.openxmlformats.org/officeDocument/2006/relationships/hyperlink" Target="https://ko.wikipedia.org/wiki/%EC%B0%B0%EC%8A%A4_%EB%8B%A4%EC%9C%88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83%9D%EB%AC%BC_%EC%A7%84%ED%99%94%EC%9D%98_%EC%97%AD%EC%82%AC" TargetMode="External"/><Relationship Id="rId13" Type="http://schemas.openxmlformats.org/officeDocument/2006/relationships/hyperlink" Target="https://ko.wikipedia.org/wiki/%EC%A7%80%EC%A7%88%ED%95%99" TargetMode="External"/><Relationship Id="rId18" Type="http://schemas.openxmlformats.org/officeDocument/2006/relationships/hyperlink" Target="https://ko.wikipedia.org/wiki/%EB%A7%90%EC%BD%94%EC%86%90%EB%B0%94%EB%8B%A5%EC%82%AC%EC%8A%B4" TargetMode="External"/><Relationship Id="rId26" Type="http://schemas.openxmlformats.org/officeDocument/2006/relationships/hyperlink" Target="https://ko.wikipedia.org/wiki/%EB%8D%94%EB%B8%94%EB%A6%B0" TargetMode="External"/><Relationship Id="rId3" Type="http://schemas.openxmlformats.org/officeDocument/2006/relationships/hyperlink" Target="https://ko.wikipedia.org/wiki/%ED%81%B0%EB%BF%94%EC%82%AC%EC%8A%B4#cite_note-1" TargetMode="External"/><Relationship Id="rId21" Type="http://schemas.openxmlformats.org/officeDocument/2006/relationships/hyperlink" Target="https://ko.wikipedia.org/wiki/%EC%86%8D_(%EC%83%9D%EB%AC%BC%ED%95%99)" TargetMode="External"/><Relationship Id="rId7" Type="http://schemas.openxmlformats.org/officeDocument/2006/relationships/hyperlink" Target="https://ko.wikipedia.org/wiki/%EB%A9%B8%EC%A2%85" TargetMode="External"/><Relationship Id="rId12" Type="http://schemas.openxmlformats.org/officeDocument/2006/relationships/hyperlink" Target="https://ko.wikipedia.org/wiki/%EC%95%84%EC%9D%BC%EB%9E%9C%EB%93%9C" TargetMode="External"/><Relationship Id="rId17" Type="http://schemas.openxmlformats.org/officeDocument/2006/relationships/hyperlink" Target="https://ko.wikipedia.org/wiki/%EC%98%81%EC%96%B4" TargetMode="External"/><Relationship Id="rId25" Type="http://schemas.openxmlformats.org/officeDocument/2006/relationships/hyperlink" Target="https://ko.wikipedia.org/wiki/%ED%81%B0%EB%BF%94%EC%82%AC%EC%8A%B4#cite_note-6" TargetMode="External"/><Relationship Id="rId2" Type="http://schemas.openxmlformats.org/officeDocument/2006/relationships/hyperlink" Target="https://ko.wikipedia.org/wiki/%ED%95%99%EB%AA%85" TargetMode="External"/><Relationship Id="rId16" Type="http://schemas.openxmlformats.org/officeDocument/2006/relationships/hyperlink" Target="https://ko.wikipedia.org/wiki/%EB%8A%AA" TargetMode="External"/><Relationship Id="rId20" Type="http://schemas.openxmlformats.org/officeDocument/2006/relationships/hyperlink" Target="https://ko.wikipedia.org/wiki/%EB%BF%9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/index.php?title=%ED%81%B0%EB%BF%94%EC%82%AC%EC%8A%B4%EC%86%8D&amp;action=edit&amp;redlink=1" TargetMode="External"/><Relationship Id="rId11" Type="http://schemas.openxmlformats.org/officeDocument/2006/relationships/hyperlink" Target="https://ko.wikipedia.org/wiki/%EB%B0%94%EC%9D%B4%EC%B9%BC_%ED%98%B8%EC%88%98" TargetMode="External"/><Relationship Id="rId24" Type="http://schemas.openxmlformats.org/officeDocument/2006/relationships/hyperlink" Target="https://ko.wikipedia.org/wiki/%ED%81%B0%EB%BF%94%EC%82%AC%EC%8A%B4#cite_note-5" TargetMode="External"/><Relationship Id="rId5" Type="http://schemas.openxmlformats.org/officeDocument/2006/relationships/hyperlink" Target="https://ko.wikipedia.org/wiki/%EC%82%AC%EC%8A%B4" TargetMode="External"/><Relationship Id="rId15" Type="http://schemas.openxmlformats.org/officeDocument/2006/relationships/hyperlink" Target="https://ko.wikipedia.org/wiki/%ED%81%B0%EB%BF%94%EC%82%AC%EC%8A%B4#cite_note-3" TargetMode="External"/><Relationship Id="rId23" Type="http://schemas.openxmlformats.org/officeDocument/2006/relationships/hyperlink" Target="https://ko.wikipedia.org/wiki/%ED%81%B0%EB%BF%94%EC%82%AC%EC%8A%B4#cite_note-4" TargetMode="External"/><Relationship Id="rId10" Type="http://schemas.openxmlformats.org/officeDocument/2006/relationships/hyperlink" Target="https://ko.wikipedia.org/wiki/%EC%9C%A0%EB%9D%BC%EC%8B%9C%EC%95%84_%EB%8C%80%EB%A5%99" TargetMode="External"/><Relationship Id="rId19" Type="http://schemas.openxmlformats.org/officeDocument/2006/relationships/hyperlink" Target="https://ko.wikipedia.org/wiki/%ED%99%8D%EC%A0%81%EC%84%B8" TargetMode="External"/><Relationship Id="rId4" Type="http://schemas.openxmlformats.org/officeDocument/2006/relationships/hyperlink" Target="https://ko.wikipedia.org/wiki/%ED%81%B0%EB%BF%94%EC%82%AC%EC%8A%B4#cite_note-2" TargetMode="External"/><Relationship Id="rId9" Type="http://schemas.openxmlformats.org/officeDocument/2006/relationships/hyperlink" Target="https://ko.wikipedia.org/wiki/%ED%94%8C%EB%9D%BC%EC%9D%B4%EC%8A%A4%ED%86%A0%EC%84%B8_%ED%9B%84%EA%B8%B0" TargetMode="External"/><Relationship Id="rId14" Type="http://schemas.openxmlformats.org/officeDocument/2006/relationships/hyperlink" Target="https://ko.wikipedia.org/wiki/%EB%B0%A9%EC%82%AC%EC%84%B1_%ED%83%84%EC%86%8C_%EC%97%B0%EB%8C%80_%EC%B8%A1%EC%A0%95%EB%B2%95" TargetMode="External"/><Relationship Id="rId22" Type="http://schemas.openxmlformats.org/officeDocument/2006/relationships/hyperlink" Target="https://ko.wikipedia.org/wiki/%EB%B6%84%EB%A5%98%EA%B5%B0" TargetMode="External"/><Relationship Id="rId27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C%95%84%EC%A2%85" TargetMode="External"/><Relationship Id="rId13" Type="http://schemas.openxmlformats.org/officeDocument/2006/relationships/hyperlink" Target="https://ko.wikipedia.org/wiki/%EC%9D%BC%EB%B3%B8%EA%B0%95%EC%B9%98#cite_note-Itoo2001-4" TargetMode="External"/><Relationship Id="rId18" Type="http://schemas.openxmlformats.org/officeDocument/2006/relationships/hyperlink" Target="https://ko.wikipedia.org/wiki/%ED%95%84%EB%A6%AC%ED%94%84_%ED%94%84%EB%9E%80%EC%B8%A0_%ED%8F%B0_%EC%A7%80%EB%B3%BC%ED%8A%B8" TargetMode="External"/><Relationship Id="rId3" Type="http://schemas.openxmlformats.org/officeDocument/2006/relationships/hyperlink" Target="https://ko.wikipedia.org/wiki/%EA%B0%95%EC%B9%98%EC%86%8D" TargetMode="External"/><Relationship Id="rId7" Type="http://schemas.openxmlformats.org/officeDocument/2006/relationships/hyperlink" Target="https://ko.wikipedia.org/wiki/%EC%BA%98%EB%A6%AC%ED%8F%AC%EB%8B%88%EC%95%84%EA%B0%95%EC%B9%98" TargetMode="External"/><Relationship Id="rId12" Type="http://schemas.openxmlformats.org/officeDocument/2006/relationships/hyperlink" Target="https://ko.wikipedia.org/wiki/%ED%95%9C%EB%B0%98%EB%8F%84" TargetMode="External"/><Relationship Id="rId17" Type="http://schemas.openxmlformats.org/officeDocument/2006/relationships/hyperlink" Target="https://ko.wikipedia.org/wiki/%EB%9D%BC%EC%9D%B4%EB%8D%B4" TargetMode="External"/><Relationship Id="rId2" Type="http://schemas.openxmlformats.org/officeDocument/2006/relationships/hyperlink" Target="https://ko.wikipedia.org/wiki/%EB%8F%99%ED%95%B4" TargetMode="External"/><Relationship Id="rId16" Type="http://schemas.openxmlformats.org/officeDocument/2006/relationships/hyperlink" Target="https://ko.wikipedia.org/wiki/%EB%84%A4%EB%8D%9C%EB%9E%80%EB%93%9C" TargetMode="External"/><Relationship Id="rId20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iki/%EC%9D%BC%EB%B3%B8%EA%B0%95%EC%B9%98#cite_note-JIBIS-2" TargetMode="External"/><Relationship Id="rId11" Type="http://schemas.openxmlformats.org/officeDocument/2006/relationships/hyperlink" Target="https://ko.wikipedia.org/wiki/%EC%9D%BC%EB%B3%B8%EA%B0%95%EC%B9%98#cite_note-shimaneu-3" TargetMode="External"/><Relationship Id="rId5" Type="http://schemas.openxmlformats.org/officeDocument/2006/relationships/hyperlink" Target="https://ko.wikipedia.org/wiki/%EC%9D%BC%EB%B3%B8%EA%B0%95%EC%B9%98#cite_note-IUCN-1" TargetMode="External"/><Relationship Id="rId15" Type="http://schemas.openxmlformats.org/officeDocument/2006/relationships/hyperlink" Target="https://ko.wikipedia.org/wiki/%EC%9D%BC%EB%B3%B8%EA%B0%95%EC%B9%98#cite_note-5" TargetMode="External"/><Relationship Id="rId10" Type="http://schemas.openxmlformats.org/officeDocument/2006/relationships/hyperlink" Target="https://ko.wikipedia.org/wiki/%EC%9D%BC%EB%B3%B8_%EC%97%B4%EB%8F%84" TargetMode="External"/><Relationship Id="rId19" Type="http://schemas.openxmlformats.org/officeDocument/2006/relationships/hyperlink" Target="https://ko.wikipedia.org/wiki/%EB%8C%80%EC%98%81%EB%B0%95%EB%AC%BC%EA%B4%80" TargetMode="External"/><Relationship Id="rId4" Type="http://schemas.openxmlformats.org/officeDocument/2006/relationships/hyperlink" Target="https://ko.wikipedia.org/wiki/%EC%A0%88%EB%A9%B8" TargetMode="External"/><Relationship Id="rId9" Type="http://schemas.openxmlformats.org/officeDocument/2006/relationships/hyperlink" Target="https://ko.wikipedia.org/wiki/%EA%B0%88%EB%9D%BC%ED%8C%8C%EA%B3%A0%EC%8A%A4%EA%B0%95%EC%B9%98" TargetMode="External"/><Relationship Id="rId14" Type="http://schemas.openxmlformats.org/officeDocument/2006/relationships/hyperlink" Target="https://ko.wikipedia.org/wiki/%EB%B0%95%EC%A0%9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879%EB%85%84" TargetMode="External"/><Relationship Id="rId7" Type="http://schemas.openxmlformats.org/officeDocument/2006/relationships/image" Target="../media/image43.jpeg"/><Relationship Id="rId2" Type="http://schemas.openxmlformats.org/officeDocument/2006/relationships/hyperlink" Target="https://ko.wikipedia.org/wiki/%EC%9C%A0%EB%9D%BC%EC%8B%9C%EC%95%84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hyperlink" Target="https://ko.wikipedia.org/w/index.php?title=J._F._%EA%B7%B8%EB%A9%9C%EB%A6%B0&amp;action=edit&amp;redlink=1" TargetMode="External"/><Relationship Id="rId4" Type="http://schemas.openxmlformats.org/officeDocument/2006/relationships/hyperlink" Target="https://ko.wikipedia.org/wiki/1774%EB%85%84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hyperlink" Target="https://ko.wikipedia.org/wiki/%EB%82%A8%EC%95%84%ED%94%84%EB%A6%AC%EC%B9%B4" TargetMode="External"/><Relationship Id="rId7" Type="http://schemas.openxmlformats.org/officeDocument/2006/relationships/image" Target="../media/image44.jpeg"/><Relationship Id="rId2" Type="http://schemas.openxmlformats.org/officeDocument/2006/relationships/hyperlink" Target="https://ko.wikipedia.org/wiki/%EB%9D%BC%ED%8B%B4%EC%96%B4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iki/1872%EB%85%84" TargetMode="External"/><Relationship Id="rId5" Type="http://schemas.openxmlformats.org/officeDocument/2006/relationships/hyperlink" Target="https://ko.wikipedia.org/wiki/%EC%96%BC%EB%A3%A9%EB%A7%90" TargetMode="External"/><Relationship Id="rId4" Type="http://schemas.openxmlformats.org/officeDocument/2006/relationships/hyperlink" Target="https://ko.wikipedia.org/wiki/%EC%82%AC%EB%B0%94%EB%82%98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5%84%EB%9D%BC%EB%B9%84%EC%95%84_%EB%B0%98%EB%8F%84" TargetMode="External"/><Relationship Id="rId2" Type="http://schemas.openxmlformats.org/officeDocument/2006/relationships/hyperlink" Target="https://ko.wikipedia.org/wiki/%EC%8B%9C%EB%A6%AC%EC%95%84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ko.wikipedia.org/w/index.php?title=%EC%82%AC%EC%8A%B4%EC%98%81%EC%96%91&amp;action=edit&amp;redlink=1" TargetMode="External"/><Relationship Id="rId7" Type="http://schemas.openxmlformats.org/officeDocument/2006/relationships/hyperlink" Target="https://ko.wikipedia.org/wiki/11%EC%9B%94_24%EC%9D%BC" TargetMode="External"/><Relationship Id="rId2" Type="http://schemas.openxmlformats.org/officeDocument/2006/relationships/hyperlink" Target="https://ko.wikipedia.org/w/index.php?title=%ED%95%98%ED%85%8C%EB%B9%84%EC%8A%A4%ED%8A%B8&amp;action=edit&amp;redlink=1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ko.wikipedia.org/wiki/1923%EB%85%84" TargetMode="External"/><Relationship Id="rId5" Type="http://schemas.openxmlformats.org/officeDocument/2006/relationships/hyperlink" Target="https://ko.wikipedia.org/wiki/%EB%9F%B0%EB%8D%98" TargetMode="External"/><Relationship Id="rId4" Type="http://schemas.openxmlformats.org/officeDocument/2006/relationships/hyperlink" Target="https://ko.wikipedia.org/wiki/19%EC%84%B8%EA%B8%B0" TargetMode="Externa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u="sng" dirty="0" smtClean="0"/>
          </a:p>
          <a:p>
            <a:r>
              <a:rPr lang="ko-KR" altLang="en-US" u="sng" dirty="0" smtClean="0"/>
              <a:t>파란 영양</a:t>
            </a:r>
            <a:endParaRPr lang="en-US" altLang="ko-KR" u="sng" dirty="0" smtClean="0"/>
          </a:p>
          <a:p>
            <a:endParaRPr lang="en-US" altLang="ko-KR" dirty="0" smtClean="0"/>
          </a:p>
          <a:p>
            <a:r>
              <a:rPr lang="ko-KR" altLang="en-US" sz="800" dirty="0" err="1" smtClean="0"/>
              <a:t>소과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말영양속</a:t>
            </a:r>
            <a:endParaRPr lang="en-US" altLang="ko-KR" sz="800" dirty="0" smtClean="0"/>
          </a:p>
          <a:p>
            <a:r>
              <a:rPr lang="ko-KR" altLang="en-US" sz="800" dirty="0" smtClean="0"/>
              <a:t>풀을 주식으로 한 초식동물</a:t>
            </a:r>
            <a:endParaRPr lang="en-US" altLang="ko-KR" sz="800" dirty="0" smtClean="0"/>
          </a:p>
          <a:p>
            <a:r>
              <a:rPr lang="ko-KR" altLang="en-US" sz="800" dirty="0" smtClean="0"/>
              <a:t>개체수가 많지 않아 매우 희귀했던 동물</a:t>
            </a:r>
            <a:endParaRPr lang="en-US" altLang="ko-KR" sz="800" dirty="0" smtClean="0"/>
          </a:p>
          <a:p>
            <a:r>
              <a:rPr lang="ko-KR" altLang="en-US" sz="800" dirty="0"/>
              <a:t>아프리카에 식민지를 세운 유럽인들이 목축업과 낙농업을 위해 양과 소를 키우기 시작했고</a:t>
            </a:r>
            <a:r>
              <a:rPr lang="en-US" altLang="ko-KR" sz="800" dirty="0"/>
              <a:t>, </a:t>
            </a:r>
            <a:r>
              <a:rPr lang="ko-KR" altLang="en-US" sz="800" dirty="0"/>
              <a:t>이 동물들과 먹이 경쟁을 벌여야 했던 파란영양은 결국 굶주림 속에 죽어가게 됐다</a:t>
            </a:r>
            <a:r>
              <a:rPr lang="en-US" altLang="ko-KR" sz="800" dirty="0"/>
              <a:t>. </a:t>
            </a:r>
            <a:r>
              <a:rPr lang="ko-KR" altLang="en-US" sz="800" dirty="0"/>
              <a:t>또 희소성이 높은 파란 빛깔의 모피를 구하기 위한 무차별 사냥으로 결국 파란영양은 멸종에 이르게 된다</a:t>
            </a:r>
            <a:r>
              <a:rPr lang="en-US" altLang="ko-KR" sz="800" dirty="0"/>
              <a:t>. </a:t>
            </a:r>
            <a:r>
              <a:rPr lang="ko-KR" altLang="en-US" sz="800" dirty="0"/>
              <a:t>파란영양의 유해는 현재 유럽 박물관에 전시돼 있다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멸종원인은 인간의 파란모피에 대한 욕구에 </a:t>
            </a:r>
            <a:r>
              <a:rPr lang="ko-KR" altLang="en-US" sz="800" dirty="0" err="1" smtClean="0"/>
              <a:t>자극받아</a:t>
            </a:r>
            <a:r>
              <a:rPr lang="ko-KR" altLang="en-US" sz="800" dirty="0" smtClean="0"/>
              <a:t> 무차별한 사냥으로 인해 </a:t>
            </a:r>
            <a:r>
              <a:rPr lang="ko-KR" altLang="en-US" sz="800" dirty="0" err="1" smtClean="0"/>
              <a:t>발견된지</a:t>
            </a:r>
            <a:r>
              <a:rPr lang="ko-KR" altLang="en-US" sz="800" dirty="0" smtClean="0"/>
              <a:t> </a:t>
            </a:r>
            <a:r>
              <a:rPr lang="en-US" altLang="ko-KR" sz="800" dirty="0" smtClean="0"/>
              <a:t>27</a:t>
            </a:r>
            <a:r>
              <a:rPr lang="ko-KR" altLang="en-US" sz="800" dirty="0" err="1" smtClean="0"/>
              <a:t>년만에</a:t>
            </a:r>
            <a:r>
              <a:rPr lang="ko-KR" altLang="en-US" sz="800" dirty="0" smtClean="0"/>
              <a:t> 멸종하고 말았다고 한다</a:t>
            </a:r>
            <a:r>
              <a:rPr lang="en-US" altLang="ko-KR" sz="800" dirty="0" smtClean="0"/>
              <a:t>.</a:t>
            </a:r>
          </a:p>
          <a:p>
            <a:r>
              <a:rPr lang="ko-KR" altLang="en-US" sz="800" dirty="0" smtClean="0"/>
              <a:t>검은색과 노란색이 믹스되면서 감도는 푸른색을 띠기에 파란영양으로 불렸다고 한다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970" y="332656"/>
            <a:ext cx="5291558" cy="624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3943247"/>
            <a:ext cx="558165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40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3067050"/>
            <a:ext cx="61245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606657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r>
              <a:rPr lang="ko-KR" altLang="en-US" sz="1800" u="sng" dirty="0" err="1" smtClean="0"/>
              <a:t>훗카이도늑대</a:t>
            </a:r>
            <a:r>
              <a:rPr lang="en-US" altLang="ko-KR" sz="1800" u="sng" dirty="0" smtClean="0"/>
              <a:t>/</a:t>
            </a:r>
            <a:r>
              <a:rPr lang="ko-KR" altLang="en-US" sz="1800" u="sng" dirty="0" smtClean="0"/>
              <a:t>일본늑대</a:t>
            </a:r>
            <a:endParaRPr lang="en-US" altLang="ko-KR" sz="1800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개과 </a:t>
            </a:r>
            <a:r>
              <a:rPr lang="ko-KR" altLang="en-US" dirty="0" err="1" smtClean="0"/>
              <a:t>개속</a:t>
            </a:r>
            <a:r>
              <a:rPr lang="ko-KR" altLang="en-US" dirty="0" smtClean="0"/>
              <a:t> 늑대</a:t>
            </a:r>
            <a:endParaRPr lang="en-US" altLang="ko-KR" dirty="0" smtClean="0"/>
          </a:p>
          <a:p>
            <a:r>
              <a:rPr lang="ko-KR" altLang="en-US" b="1" dirty="0"/>
              <a:t>일본늑대</a:t>
            </a:r>
            <a:r>
              <a:rPr lang="en-US" altLang="ko-KR" dirty="0"/>
              <a:t>(</a:t>
            </a:r>
            <a:r>
              <a:rPr lang="ko-KR" altLang="en-US" dirty="0">
                <a:hlinkClick r:id="rId2" tooltip="일본어"/>
              </a:rPr>
              <a:t>일본어</a:t>
            </a:r>
            <a:r>
              <a:rPr lang="en-US" altLang="ko-KR" dirty="0"/>
              <a:t>: </a:t>
            </a:r>
            <a:r>
              <a:rPr lang="ko-KR" altLang="en-US" dirty="0"/>
              <a:t>ニホンオオカミ </a:t>
            </a:r>
            <a:r>
              <a:rPr lang="ko-KR" altLang="en-US" dirty="0" err="1"/>
              <a:t>日本狼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ko-KR" altLang="en-US" dirty="0" err="1"/>
              <a:t>늑대중에서</a:t>
            </a:r>
            <a:r>
              <a:rPr lang="ko-KR" altLang="en-US" dirty="0"/>
              <a:t> 가장 작은 종으로 일본의 </a:t>
            </a:r>
            <a:r>
              <a:rPr lang="ko-KR" altLang="en-US" dirty="0" err="1">
                <a:hlinkClick r:id="rId3" tooltip="혼슈"/>
              </a:rPr>
              <a:t>혼슈</a:t>
            </a:r>
            <a:r>
              <a:rPr lang="en-US" altLang="ko-KR" dirty="0"/>
              <a:t>, </a:t>
            </a:r>
            <a:r>
              <a:rPr lang="ko-KR" altLang="en-US" dirty="0" err="1">
                <a:hlinkClick r:id="rId4" tooltip="시코쿠"/>
              </a:rPr>
              <a:t>시코쿠</a:t>
            </a:r>
            <a:r>
              <a:rPr lang="en-US" altLang="ko-KR" dirty="0"/>
              <a:t>, </a:t>
            </a:r>
            <a:r>
              <a:rPr lang="ko-KR" altLang="en-US" dirty="0" err="1">
                <a:hlinkClick r:id="rId5" tooltip="큐슈"/>
              </a:rPr>
              <a:t>큐슈</a:t>
            </a:r>
            <a:r>
              <a:rPr lang="ko-KR" altLang="en-US" dirty="0" err="1"/>
              <a:t>의</a:t>
            </a:r>
            <a:r>
              <a:rPr lang="ko-KR" altLang="en-US" dirty="0"/>
              <a:t> 산야에 서식하던 것으로 사슴 등을 사냥감으로 떼를 지어 행동하였다</a:t>
            </a:r>
            <a:r>
              <a:rPr lang="en-US" altLang="ko-KR" dirty="0"/>
              <a:t>. 1839</a:t>
            </a:r>
            <a:r>
              <a:rPr lang="ko-KR" altLang="en-US" dirty="0"/>
              <a:t>년 </a:t>
            </a:r>
            <a:r>
              <a:rPr lang="en-US" altLang="ko-KR" dirty="0" err="1"/>
              <a:t>Temminck</a:t>
            </a:r>
            <a:r>
              <a:rPr lang="ko-KR" altLang="en-US" dirty="0"/>
              <a:t>라는 학자가 </a:t>
            </a:r>
            <a:r>
              <a:rPr lang="ko-KR" altLang="en-US" dirty="0" err="1"/>
              <a:t>큐슈에서</a:t>
            </a:r>
            <a:r>
              <a:rPr lang="ko-KR" altLang="en-US" dirty="0"/>
              <a:t> 잡힌 개체를 기준표본으로 발표하였다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예전에는 일본 문화에서 중요한 부분을 차지하였으며 농사를 망치는 사슴이나 곰</a:t>
            </a:r>
            <a:r>
              <a:rPr lang="en-US" altLang="ko-KR" dirty="0"/>
              <a:t>, </a:t>
            </a:r>
            <a:r>
              <a:rPr lang="ko-KR" altLang="en-US" dirty="0" err="1"/>
              <a:t>멧돼지등을</a:t>
            </a:r>
            <a:r>
              <a:rPr lang="ko-KR" altLang="en-US" dirty="0"/>
              <a:t> 잡아먹어 농민들에게 신으로 섬겨졌다</a:t>
            </a:r>
            <a:r>
              <a:rPr lang="en-US" altLang="ko-KR" dirty="0"/>
              <a:t>. </a:t>
            </a:r>
            <a:r>
              <a:rPr lang="ko-KR" altLang="en-US" dirty="0"/>
              <a:t>호랑이나 표범이 서식하지 않는 일본에서는 최대 포식동물이었다</a:t>
            </a:r>
            <a:r>
              <a:rPr lang="en-US" altLang="ko-KR" dirty="0"/>
              <a:t>. </a:t>
            </a:r>
            <a:r>
              <a:rPr lang="ko-KR" altLang="en-US" dirty="0"/>
              <a:t>홋카이도에서는 홋카이도늑대가 서식하였다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서양의 사상이 들여오면서 해로운 동물로 인식되어 남획이 시작되었으며 서식지가 파괴되어 수가 줄어들어 </a:t>
            </a:r>
            <a:r>
              <a:rPr lang="en-US" altLang="ko-KR" dirty="0"/>
              <a:t>1905</a:t>
            </a:r>
            <a:r>
              <a:rPr lang="ko-KR" altLang="en-US" dirty="0"/>
              <a:t>년에 </a:t>
            </a:r>
            <a:r>
              <a:rPr lang="ko-KR" altLang="en-US" dirty="0" err="1">
                <a:hlinkClick r:id="rId6" tooltip="나라현"/>
              </a:rPr>
              <a:t>나라현</a:t>
            </a:r>
            <a:r>
              <a:rPr lang="ko-KR" altLang="en-US" dirty="0" err="1"/>
              <a:t>에서</a:t>
            </a:r>
            <a:r>
              <a:rPr lang="ko-KR" altLang="en-US" dirty="0"/>
              <a:t> 잡힌 젊은 수컷을 마지막으로 멸종되었다</a:t>
            </a:r>
            <a:r>
              <a:rPr lang="en-US" altLang="ko-KR" dirty="0"/>
              <a:t>. </a:t>
            </a:r>
            <a:r>
              <a:rPr lang="ko-KR" altLang="en-US" dirty="0"/>
              <a:t>마지막 일본늑대의 표본은 머리뼈와 박제로 남아 있으며 대영박물관에 보관되어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그 뒤에도 일본 전역에서 일본늑대를 보았다는 목격담도 있으나 정확한 것은 알 수 없다</a:t>
            </a:r>
            <a:r>
              <a:rPr lang="en-US" altLang="ko-KR" dirty="0"/>
              <a:t>. </a:t>
            </a:r>
            <a:r>
              <a:rPr lang="ko-KR" altLang="en-US" dirty="0"/>
              <a:t>현재 일본늑대가 멸종되면서 먹이인 대륙사슴이나 </a:t>
            </a:r>
            <a:r>
              <a:rPr lang="ko-KR" altLang="en-US" dirty="0" err="1"/>
              <a:t>멧돼지등</a:t>
            </a:r>
            <a:r>
              <a:rPr lang="ko-KR" altLang="en-US" dirty="0"/>
              <a:t> 야생동물의 수가 늘어나면서 생태계가 파괴되어 문제가 발생하고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1268" name="Picture 4" descr="http://www.koreatiger.org/bbs/data2/photogallery/998092_610159705671993_1443312927_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60" y="3429000"/>
            <a:ext cx="4953352" cy="37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Japanese Wolf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-35416"/>
            <a:ext cx="4806508" cy="360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r>
              <a:rPr lang="ko-KR" altLang="en-US" sz="1500" u="sng" dirty="0" smtClean="0"/>
              <a:t>포클랜드늑대</a:t>
            </a:r>
            <a:endParaRPr lang="en-US" altLang="ko-KR" sz="1500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개과 </a:t>
            </a:r>
            <a:r>
              <a:rPr lang="ko-KR" altLang="en-US" dirty="0" err="1" smtClean="0"/>
              <a:t>포클랜드늑대속</a:t>
            </a:r>
            <a:endParaRPr lang="en-US" altLang="ko-KR" dirty="0" smtClean="0"/>
          </a:p>
          <a:p>
            <a:r>
              <a:rPr lang="ko-KR" altLang="en-US" b="1" dirty="0"/>
              <a:t>포클랜드늑대</a:t>
            </a:r>
            <a:r>
              <a:rPr lang="ko-KR" altLang="en-US" dirty="0"/>
              <a:t>는 </a:t>
            </a:r>
            <a:r>
              <a:rPr lang="ko-KR" altLang="en-US" dirty="0">
                <a:hlinkClick r:id="rId2" tooltip="포클랜드 제도"/>
              </a:rPr>
              <a:t>포클랜드 제도</a:t>
            </a:r>
            <a:r>
              <a:rPr lang="ko-KR" altLang="en-US" dirty="0"/>
              <a:t>에서만 서식하던 </a:t>
            </a:r>
            <a:r>
              <a:rPr lang="ko-KR" altLang="en-US" u="sng" dirty="0">
                <a:hlinkClick r:id="rId3" tooltip="개과"/>
              </a:rPr>
              <a:t>개과</a:t>
            </a:r>
            <a:r>
              <a:rPr lang="ko-KR" altLang="en-US" dirty="0"/>
              <a:t> 포유류이다</a:t>
            </a:r>
            <a:r>
              <a:rPr lang="en-US" altLang="ko-KR" dirty="0"/>
              <a:t>. </a:t>
            </a:r>
            <a:r>
              <a:rPr lang="ko-KR" altLang="en-US" dirty="0"/>
              <a:t>이들은 혼자 살며 </a:t>
            </a:r>
            <a:r>
              <a:rPr lang="ko-KR" altLang="en-US" dirty="0">
                <a:hlinkClick r:id="rId4" tooltip="새"/>
              </a:rPr>
              <a:t>새</a:t>
            </a:r>
            <a:r>
              <a:rPr lang="ko-KR" altLang="en-US" dirty="0"/>
              <a:t>의 </a:t>
            </a:r>
            <a:r>
              <a:rPr lang="ko-KR" altLang="en-US" dirty="0">
                <a:hlinkClick r:id="rId5" tooltip="알"/>
              </a:rPr>
              <a:t>알</a:t>
            </a:r>
            <a:r>
              <a:rPr lang="ko-KR" altLang="en-US" dirty="0"/>
              <a:t>이나 </a:t>
            </a:r>
            <a:r>
              <a:rPr lang="ko-KR" altLang="en-US" dirty="0">
                <a:hlinkClick r:id="rId6" tooltip="펭귄"/>
              </a:rPr>
              <a:t>펭귄</a:t>
            </a:r>
            <a:r>
              <a:rPr lang="en-US" altLang="ko-KR" dirty="0"/>
              <a:t>, </a:t>
            </a:r>
            <a:r>
              <a:rPr lang="ko-KR" altLang="en-US" dirty="0">
                <a:hlinkClick r:id="rId7" tooltip="바다표범"/>
              </a:rPr>
              <a:t>바다표범</a:t>
            </a:r>
            <a:r>
              <a:rPr lang="ko-KR" altLang="en-US" dirty="0"/>
              <a:t>의 </a:t>
            </a:r>
            <a:r>
              <a:rPr lang="ko-KR" altLang="en-US" dirty="0" err="1"/>
              <a:t>새끼등을</a:t>
            </a:r>
            <a:r>
              <a:rPr lang="ko-KR" altLang="en-US" dirty="0"/>
              <a:t> 잡아먹었다고 한다</a:t>
            </a:r>
            <a:r>
              <a:rPr lang="en-US" altLang="ko-KR" dirty="0"/>
              <a:t>. </a:t>
            </a:r>
            <a:r>
              <a:rPr lang="en-US" altLang="ko-KR" dirty="0">
                <a:hlinkClick r:id="rId8" tooltip="1876년"/>
              </a:rPr>
              <a:t>1876</a:t>
            </a:r>
            <a:r>
              <a:rPr lang="ko-KR" altLang="en-US" dirty="0">
                <a:hlinkClick r:id="rId8" tooltip="1876년"/>
              </a:rPr>
              <a:t>년</a:t>
            </a:r>
            <a:r>
              <a:rPr lang="ko-KR" altLang="en-US" dirty="0"/>
              <a:t> 포클랜드 섬을 침략한 영국인들에게 </a:t>
            </a:r>
            <a:r>
              <a:rPr lang="ko-KR" altLang="en-US" dirty="0" err="1"/>
              <a:t>남획당해</a:t>
            </a:r>
            <a:r>
              <a:rPr lang="ko-KR" altLang="en-US" dirty="0"/>
              <a:t> 멸종되었다</a:t>
            </a:r>
            <a:r>
              <a:rPr lang="en-US" altLang="ko-KR" dirty="0"/>
              <a:t>. </a:t>
            </a:r>
            <a:r>
              <a:rPr lang="ko-KR" altLang="en-US" dirty="0">
                <a:hlinkClick r:id="rId9" tooltip="도도"/>
              </a:rPr>
              <a:t>도도</a:t>
            </a:r>
            <a:r>
              <a:rPr lang="en-US" altLang="ko-KR" dirty="0"/>
              <a:t>, </a:t>
            </a:r>
            <a:r>
              <a:rPr lang="ko-KR" altLang="en-US" dirty="0">
                <a:hlinkClick r:id="rId10" tooltip="여행비둘기"/>
              </a:rPr>
              <a:t>여행비둘기</a:t>
            </a:r>
            <a:r>
              <a:rPr lang="ko-KR" altLang="en-US" dirty="0"/>
              <a:t> 등과 더불어 자칭 만물의 영장이라는 인간의 사리분별 없는 남획으로 </a:t>
            </a:r>
            <a:r>
              <a:rPr lang="ko-KR" altLang="en-US" dirty="0">
                <a:hlinkClick r:id="rId11" tooltip="생태계"/>
              </a:rPr>
              <a:t>생태계</a:t>
            </a:r>
            <a:r>
              <a:rPr lang="ko-KR" altLang="en-US" dirty="0"/>
              <a:t>가 파괴된 예라고 할 수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>
                <a:hlinkClick r:id="rId12" tooltip="포클랜드 섬"/>
              </a:rPr>
              <a:t>포클랜드 섬</a:t>
            </a:r>
            <a:r>
              <a:rPr lang="ko-KR" altLang="en-US" dirty="0"/>
              <a:t>은 특이한 섬 지역이다</a:t>
            </a:r>
            <a:r>
              <a:rPr lang="en-US" altLang="ko-KR" dirty="0"/>
              <a:t>. </a:t>
            </a:r>
            <a:r>
              <a:rPr lang="ko-KR" altLang="en-US" dirty="0"/>
              <a:t>이 섬은 </a:t>
            </a:r>
            <a:r>
              <a:rPr lang="ko-KR" altLang="en-US" dirty="0">
                <a:hlinkClick r:id="rId13" tooltip="포유동물"/>
              </a:rPr>
              <a:t>포유동물</a:t>
            </a:r>
            <a:r>
              <a:rPr lang="ko-KR" altLang="en-US" dirty="0"/>
              <a:t>이라고는 포클랜드 늑대밖에 없었다</a:t>
            </a:r>
            <a:r>
              <a:rPr lang="en-US" altLang="ko-KR" dirty="0"/>
              <a:t>.</a:t>
            </a:r>
            <a:r>
              <a:rPr lang="ko-KR" altLang="en-US" dirty="0" err="1">
                <a:hlinkClick r:id="rId14" tooltip="찰스 다윈"/>
              </a:rPr>
              <a:t>찰스</a:t>
            </a:r>
            <a:r>
              <a:rPr lang="ko-KR" altLang="en-US" dirty="0">
                <a:hlinkClick r:id="rId14" tooltip="찰스 다윈"/>
              </a:rPr>
              <a:t> 다윈</a:t>
            </a:r>
            <a:r>
              <a:rPr lang="ko-KR" altLang="en-US" dirty="0"/>
              <a:t>의 저서에서는 </a:t>
            </a:r>
            <a:r>
              <a:rPr lang="ko-KR" altLang="en-US" dirty="0">
                <a:hlinkClick r:id="rId15" tooltip="쥐"/>
              </a:rPr>
              <a:t>쥐</a:t>
            </a:r>
            <a:r>
              <a:rPr lang="ko-KR" altLang="en-US" dirty="0"/>
              <a:t>나 </a:t>
            </a:r>
            <a:r>
              <a:rPr lang="ko-KR" altLang="en-US" dirty="0" err="1">
                <a:hlinkClick r:id="rId16" tooltip="박쥐"/>
              </a:rPr>
              <a:t>박쥐</a:t>
            </a:r>
            <a:r>
              <a:rPr lang="ko-KR" altLang="en-US" dirty="0" err="1"/>
              <a:t>등</a:t>
            </a:r>
            <a:r>
              <a:rPr lang="ko-KR" altLang="en-US" dirty="0"/>
              <a:t> 소형 포유류도 포클랜드 섬에 존재하지 않았다고 전해진다</a:t>
            </a:r>
            <a:r>
              <a:rPr lang="en-US" altLang="ko-KR" dirty="0"/>
              <a:t>. </a:t>
            </a:r>
            <a:r>
              <a:rPr lang="ko-KR" altLang="en-US" dirty="0"/>
              <a:t>처음 </a:t>
            </a:r>
            <a:r>
              <a:rPr lang="ko-KR" altLang="en-US" dirty="0">
                <a:hlinkClick r:id="rId17" tooltip="과학자"/>
              </a:rPr>
              <a:t>과학자</a:t>
            </a:r>
            <a:r>
              <a:rPr lang="ko-KR" altLang="en-US" dirty="0"/>
              <a:t>들은 포클랜드늑대가 원주민이 들여온 개과 동물로 여겨왔으나 최근 연구에 따르면 그 이전인 </a:t>
            </a:r>
            <a:r>
              <a:rPr lang="en-US" altLang="ko-KR" dirty="0"/>
              <a:t>70,000</a:t>
            </a:r>
            <a:r>
              <a:rPr lang="ko-KR" altLang="en-US" dirty="0"/>
              <a:t>년 전에 육로를 통해 들여온 것으로 보인다</a:t>
            </a:r>
            <a:r>
              <a:rPr lang="en-US" altLang="ko-KR" dirty="0"/>
              <a:t>. </a:t>
            </a:r>
            <a:r>
              <a:rPr lang="ko-KR" altLang="en-US" dirty="0"/>
              <a:t>하지만 다른 지역에 존재해야 하는 쥐 등 소형 포유류가 존재하지 않는다는 점으로 보아서 여러 의문이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4" name="Picture 4" descr="FalklandIslandFox2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420887"/>
            <a:ext cx="4824536" cy="495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upload.wikimedia.org/wikipedia/commons/thumb/8/86/Falklandwolf_Dusicyon_culpaeus.jpg/800px-Falklandwolf_Dusicyon_culpaeus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83" y="-819472"/>
            <a:ext cx="5655817" cy="446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 altLang="ko-KR" dirty="0"/>
          </a:p>
          <a:p>
            <a:r>
              <a:rPr lang="ko-KR" altLang="en-US" sz="2200" u="sng" dirty="0" err="1" smtClean="0"/>
              <a:t>큰뿔사슴</a:t>
            </a:r>
            <a:endParaRPr lang="en-US" altLang="ko-KR" sz="2200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사슴과 </a:t>
            </a:r>
            <a:r>
              <a:rPr lang="ko-KR" altLang="en-US" dirty="0" err="1" smtClean="0"/>
              <a:t>큰뿔사슴속</a:t>
            </a:r>
            <a:endParaRPr lang="en-US" altLang="ko-KR" dirty="0" smtClean="0"/>
          </a:p>
          <a:p>
            <a:r>
              <a:rPr lang="ko-KR" altLang="en-US" b="1" dirty="0" err="1"/>
              <a:t>큰뿔사슴</a:t>
            </a:r>
            <a:r>
              <a:rPr lang="en-US" altLang="ko-KR" dirty="0"/>
              <a:t>(</a:t>
            </a:r>
            <a:r>
              <a:rPr lang="ko-KR" altLang="en-US" dirty="0">
                <a:hlinkClick r:id="rId2" tooltip="학명"/>
              </a:rPr>
              <a:t>학명</a:t>
            </a:r>
            <a:r>
              <a:rPr lang="en-US" altLang="ko-KR" dirty="0"/>
              <a:t>: </a:t>
            </a:r>
            <a:r>
              <a:rPr lang="en-US" altLang="ko-KR" i="1" dirty="0" err="1"/>
              <a:t>Megaloceros</a:t>
            </a:r>
            <a:r>
              <a:rPr lang="en-US" altLang="ko-KR" i="1" dirty="0"/>
              <a:t> </a:t>
            </a:r>
            <a:r>
              <a:rPr lang="en-US" altLang="ko-KR" i="1" dirty="0" err="1"/>
              <a:t>giganteus</a:t>
            </a:r>
            <a:r>
              <a:rPr lang="en-US" altLang="ko-KR" dirty="0"/>
              <a:t>)</a:t>
            </a:r>
            <a:r>
              <a:rPr lang="en-US" altLang="ko-KR" baseline="30000" dirty="0">
                <a:hlinkClick r:id="rId3"/>
              </a:rPr>
              <a:t>[1]</a:t>
            </a:r>
            <a:r>
              <a:rPr lang="en-US" altLang="ko-KR" baseline="30000" dirty="0">
                <a:hlinkClick r:id="rId4"/>
              </a:rPr>
              <a:t>[2]</a:t>
            </a:r>
            <a:r>
              <a:rPr lang="ko-KR" altLang="en-US" dirty="0"/>
              <a:t> 은 </a:t>
            </a:r>
            <a:r>
              <a:rPr lang="ko-KR" altLang="en-US" dirty="0">
                <a:hlinkClick r:id="rId5" tooltip="사슴"/>
              </a:rPr>
              <a:t>사슴과</a:t>
            </a:r>
            <a:r>
              <a:rPr lang="ko-KR" altLang="en-US" dirty="0"/>
              <a:t> </a:t>
            </a:r>
            <a:r>
              <a:rPr lang="ko-KR" altLang="en-US" dirty="0" err="1">
                <a:hlinkClick r:id="rId6" tooltip="큰뿔사슴속 (없는 문서)"/>
              </a:rPr>
              <a:t>큰뿔사슴속</a:t>
            </a:r>
            <a:r>
              <a:rPr lang="ko-KR" altLang="en-US" dirty="0" err="1"/>
              <a:t>에</a:t>
            </a:r>
            <a:r>
              <a:rPr lang="ko-KR" altLang="en-US" dirty="0"/>
              <a:t> 속하는 </a:t>
            </a:r>
            <a:r>
              <a:rPr lang="ko-KR" altLang="en-US" dirty="0">
                <a:hlinkClick r:id="rId7" tooltip="멸종"/>
              </a:rPr>
              <a:t>멸종</a:t>
            </a:r>
            <a:r>
              <a:rPr lang="ko-KR" altLang="en-US" dirty="0"/>
              <a:t>된 동물이다</a:t>
            </a:r>
            <a:r>
              <a:rPr lang="en-US" altLang="ko-KR" dirty="0"/>
              <a:t>. </a:t>
            </a:r>
            <a:r>
              <a:rPr lang="ko-KR" altLang="en-US" dirty="0">
                <a:hlinkClick r:id="rId8" tooltip="생물 진화의 역사"/>
              </a:rPr>
              <a:t>생물 진화의 역사</a:t>
            </a:r>
            <a:r>
              <a:rPr lang="ko-KR" altLang="en-US" dirty="0"/>
              <a:t>에서 가장 덩치가 큰 사슴으로 </a:t>
            </a:r>
            <a:r>
              <a:rPr lang="ko-KR" altLang="en-US" dirty="0" err="1">
                <a:hlinkClick r:id="rId9" tooltip="플라이스토세 후기"/>
              </a:rPr>
              <a:t>플라이스토세</a:t>
            </a:r>
            <a:r>
              <a:rPr lang="ko-KR" altLang="en-US" dirty="0">
                <a:hlinkClick r:id="rId9" tooltip="플라이스토세 후기"/>
              </a:rPr>
              <a:t> 후기</a:t>
            </a:r>
            <a:r>
              <a:rPr lang="ko-KR" altLang="en-US" dirty="0"/>
              <a:t>에 </a:t>
            </a:r>
            <a:r>
              <a:rPr lang="ko-KR" altLang="en-US" dirty="0">
                <a:hlinkClick r:id="rId10" tooltip="유라시아 대륙"/>
              </a:rPr>
              <a:t>유라시아 대륙</a:t>
            </a:r>
            <a:r>
              <a:rPr lang="ko-KR" altLang="en-US" dirty="0"/>
              <a:t> 전역에 퍼져 살았다</a:t>
            </a:r>
            <a:r>
              <a:rPr lang="en-US" altLang="ko-KR" dirty="0"/>
              <a:t>. </a:t>
            </a:r>
            <a:r>
              <a:rPr lang="ko-KR" altLang="en-US" dirty="0"/>
              <a:t>화석이 발견되는 지역은 동으로는 </a:t>
            </a:r>
            <a:r>
              <a:rPr lang="ko-KR" altLang="en-US" dirty="0" err="1">
                <a:hlinkClick r:id="rId11" tooltip="바이칼 호수"/>
              </a:rPr>
              <a:t>바이칼</a:t>
            </a:r>
            <a:r>
              <a:rPr lang="ko-KR" altLang="en-US" dirty="0">
                <a:hlinkClick r:id="rId11" tooltip="바이칼 호수"/>
              </a:rPr>
              <a:t> 호수</a:t>
            </a:r>
            <a:r>
              <a:rPr lang="ko-KR" altLang="en-US" dirty="0"/>
              <a:t> 동안에서부터 서로는 </a:t>
            </a:r>
            <a:r>
              <a:rPr lang="ko-KR" altLang="en-US" dirty="0">
                <a:hlinkClick r:id="rId12" tooltip="아일랜드"/>
              </a:rPr>
              <a:t>아일랜드</a:t>
            </a:r>
            <a:r>
              <a:rPr lang="ko-KR" altLang="en-US" dirty="0"/>
              <a:t>까지 이른다</a:t>
            </a:r>
            <a:r>
              <a:rPr lang="en-US" altLang="ko-KR" dirty="0"/>
              <a:t>. </a:t>
            </a:r>
            <a:r>
              <a:rPr lang="ko-KR" altLang="en-US" dirty="0" err="1"/>
              <a:t>큰뿔사슴의</a:t>
            </a:r>
            <a:r>
              <a:rPr lang="ko-KR" altLang="en-US" dirty="0"/>
              <a:t> 멸종은 </a:t>
            </a:r>
            <a:r>
              <a:rPr lang="ko-KR" altLang="en-US" dirty="0">
                <a:hlinkClick r:id="rId13" tooltip="지질학"/>
              </a:rPr>
              <a:t>지질학</a:t>
            </a:r>
            <a:r>
              <a:rPr lang="ko-KR" altLang="en-US" dirty="0"/>
              <a:t>적으로 보아 매우 최근에 일어났다</a:t>
            </a:r>
            <a:r>
              <a:rPr lang="en-US" altLang="ko-KR" dirty="0"/>
              <a:t>. </a:t>
            </a:r>
            <a:r>
              <a:rPr lang="ko-KR" altLang="en-US" dirty="0"/>
              <a:t>발견된 화석 가운데에는 </a:t>
            </a:r>
            <a:r>
              <a:rPr lang="ko-KR" altLang="en-US" dirty="0">
                <a:hlinkClick r:id="rId14" tooltip="방사성 탄소 연대 측정법"/>
              </a:rPr>
              <a:t>방사성 탄소 연대 측정법</a:t>
            </a:r>
            <a:r>
              <a:rPr lang="ko-KR" altLang="en-US" dirty="0"/>
              <a:t>으로 측정하였을 때 약 </a:t>
            </a:r>
            <a:r>
              <a:rPr lang="en-US" altLang="ko-KR" dirty="0"/>
              <a:t>7,700</a:t>
            </a:r>
            <a:r>
              <a:rPr lang="ko-KR" altLang="en-US" dirty="0"/>
              <a:t>년 전 무렵에 살았던 것도 있다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15"/>
              </a:rPr>
              <a:t>[3]</a:t>
            </a:r>
            <a:endParaRPr lang="ko-KR" altLang="en-US" dirty="0"/>
          </a:p>
          <a:p>
            <a:r>
              <a:rPr lang="ko-KR" altLang="en-US" dirty="0" err="1"/>
              <a:t>큰뿔사슴의</a:t>
            </a:r>
            <a:r>
              <a:rPr lang="ko-KR" altLang="en-US" dirty="0"/>
              <a:t> 화석이 처음 발견된 곳은 아일랜드이고</a:t>
            </a:r>
            <a:r>
              <a:rPr lang="en-US" altLang="ko-KR" dirty="0"/>
              <a:t>, </a:t>
            </a:r>
            <a:r>
              <a:rPr lang="ko-KR" altLang="en-US" dirty="0"/>
              <a:t>지금까지 발견된 화석들의 대부분도 아일랜드의 </a:t>
            </a:r>
            <a:r>
              <a:rPr lang="ko-KR" altLang="en-US" dirty="0">
                <a:hlinkClick r:id="rId16" tooltip="늪"/>
              </a:rPr>
              <a:t>늪</a:t>
            </a:r>
            <a:r>
              <a:rPr lang="ko-KR" altLang="en-US" dirty="0"/>
              <a:t>에서 발굴된 것이다</a:t>
            </a:r>
            <a:r>
              <a:rPr lang="en-US" altLang="ko-KR" dirty="0"/>
              <a:t>. </a:t>
            </a:r>
            <a:r>
              <a:rPr lang="ko-KR" altLang="en-US" dirty="0" err="1"/>
              <a:t>이때문에</a:t>
            </a:r>
            <a:r>
              <a:rPr lang="ko-KR" altLang="en-US" dirty="0"/>
              <a:t> 영어권에서는 </a:t>
            </a:r>
            <a:r>
              <a:rPr lang="ko-KR" altLang="en-US" dirty="0" err="1"/>
              <a:t>큰뿔사슴을</a:t>
            </a:r>
            <a:r>
              <a:rPr lang="ko-KR" altLang="en-US" dirty="0"/>
              <a:t> </a:t>
            </a:r>
            <a:r>
              <a:rPr lang="ko-KR" altLang="en-US" b="1" dirty="0"/>
              <a:t>아일랜드 </a:t>
            </a:r>
            <a:r>
              <a:rPr lang="ko-KR" altLang="en-US" b="1" dirty="0" err="1"/>
              <a:t>엘크</a:t>
            </a:r>
            <a:r>
              <a:rPr lang="en-US" altLang="ko-KR" dirty="0"/>
              <a:t>(</a:t>
            </a:r>
            <a:r>
              <a:rPr lang="ko-KR" altLang="en-US" dirty="0">
                <a:hlinkClick r:id="rId17" tooltip="영어"/>
              </a:rPr>
              <a:t>영어</a:t>
            </a:r>
            <a:r>
              <a:rPr lang="en-US" altLang="ko-KR" dirty="0"/>
              <a:t>: Irish Elk)</a:t>
            </a:r>
            <a:r>
              <a:rPr lang="ko-KR" altLang="en-US" dirty="0"/>
              <a:t>라고 부르기도 한다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큰 뿔을 갖고 있어 겉모습이 비슷한 </a:t>
            </a:r>
            <a:r>
              <a:rPr lang="ko-KR" altLang="en-US" dirty="0" err="1"/>
              <a:t>엘크는</a:t>
            </a:r>
            <a:r>
              <a:rPr lang="ko-KR" altLang="en-US" dirty="0"/>
              <a:t> </a:t>
            </a:r>
            <a:r>
              <a:rPr lang="ko-KR" altLang="en-US" dirty="0" err="1">
                <a:hlinkClick r:id="rId18" tooltip="말코손바닥사슴"/>
              </a:rPr>
              <a:t>말코손바닥사슴</a:t>
            </a:r>
            <a:r>
              <a:rPr lang="ko-KR" altLang="en-US" dirty="0" err="1"/>
              <a:t>속에</a:t>
            </a:r>
            <a:r>
              <a:rPr lang="ko-KR" altLang="en-US" dirty="0"/>
              <a:t> 속하며 </a:t>
            </a:r>
            <a:r>
              <a:rPr lang="ko-KR" altLang="en-US" dirty="0" err="1"/>
              <a:t>큰뿔사슴과</a:t>
            </a:r>
            <a:r>
              <a:rPr lang="ko-KR" altLang="en-US" dirty="0"/>
              <a:t> </a:t>
            </a:r>
            <a:r>
              <a:rPr lang="ko-KR" altLang="en-US" dirty="0" err="1"/>
              <a:t>아무련</a:t>
            </a:r>
            <a:r>
              <a:rPr lang="ko-KR" altLang="en-US" dirty="0"/>
              <a:t> 생물학적 </a:t>
            </a:r>
            <a:r>
              <a:rPr lang="ko-KR" altLang="en-US" dirty="0" err="1"/>
              <a:t>친연관계가</a:t>
            </a:r>
            <a:r>
              <a:rPr lang="ko-KR" altLang="en-US" dirty="0"/>
              <a:t> 없다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큰뿔사슴은</a:t>
            </a:r>
            <a:r>
              <a:rPr lang="ko-KR" altLang="en-US" dirty="0"/>
              <a:t> 약 </a:t>
            </a:r>
            <a:r>
              <a:rPr lang="en-US" altLang="ko-KR" dirty="0"/>
              <a:t>40</a:t>
            </a:r>
            <a:r>
              <a:rPr lang="ko-KR" altLang="en-US" dirty="0" err="1"/>
              <a:t>만년전</a:t>
            </a:r>
            <a:r>
              <a:rPr lang="ko-KR" altLang="en-US" dirty="0"/>
              <a:t> 등장하였다</a:t>
            </a:r>
            <a:r>
              <a:rPr lang="en-US" altLang="ko-KR" dirty="0"/>
              <a:t>. </a:t>
            </a:r>
            <a:r>
              <a:rPr lang="ko-KR" altLang="en-US" dirty="0" err="1"/>
              <a:t>큰뿔사슴은</a:t>
            </a:r>
            <a:r>
              <a:rPr lang="ko-KR" altLang="en-US" dirty="0"/>
              <a:t> </a:t>
            </a:r>
            <a:r>
              <a:rPr lang="ko-KR" altLang="en-US" dirty="0" err="1">
                <a:hlinkClick r:id="rId19" tooltip="홍적세"/>
              </a:rPr>
              <a:t>홍적세</a:t>
            </a:r>
            <a:r>
              <a:rPr lang="ko-KR" altLang="en-US" dirty="0" err="1"/>
              <a:t>에</a:t>
            </a:r>
            <a:r>
              <a:rPr lang="ko-KR" altLang="en-US" dirty="0"/>
              <a:t> 살았던 </a:t>
            </a:r>
            <a:r>
              <a:rPr lang="ko-KR" altLang="en-US" dirty="0" err="1"/>
              <a:t>선조큰뿔사슴</a:t>
            </a:r>
            <a:r>
              <a:rPr lang="en-US" altLang="ko-KR" dirty="0"/>
              <a:t>(</a:t>
            </a:r>
            <a:r>
              <a:rPr lang="en-US" altLang="ko-KR" i="1" dirty="0" err="1"/>
              <a:t>Megaloceros</a:t>
            </a:r>
            <a:r>
              <a:rPr lang="en-US" altLang="ko-KR" i="1" dirty="0"/>
              <a:t> </a:t>
            </a:r>
            <a:r>
              <a:rPr lang="en-US" altLang="ko-KR" i="1" dirty="0" err="1"/>
              <a:t>antecedens</a:t>
            </a:r>
            <a:r>
              <a:rPr lang="en-US" altLang="ko-KR" dirty="0"/>
              <a:t>, </a:t>
            </a:r>
            <a:r>
              <a:rPr lang="ko-KR" altLang="en-US" dirty="0"/>
              <a:t>또는 </a:t>
            </a:r>
            <a:r>
              <a:rPr lang="en-US" altLang="ko-KR" i="1" dirty="0" err="1"/>
              <a:t>Megaloceros</a:t>
            </a:r>
            <a:r>
              <a:rPr lang="en-US" altLang="ko-KR" i="1" dirty="0"/>
              <a:t> </a:t>
            </a:r>
            <a:r>
              <a:rPr lang="en-US" altLang="ko-KR" i="1" dirty="0" err="1"/>
              <a:t>giganteus</a:t>
            </a:r>
            <a:r>
              <a:rPr lang="en-US" altLang="ko-KR" i="1" dirty="0"/>
              <a:t> </a:t>
            </a:r>
            <a:r>
              <a:rPr lang="en-US" altLang="ko-KR" i="1" dirty="0" err="1"/>
              <a:t>antecedens</a:t>
            </a:r>
            <a:r>
              <a:rPr lang="en-US" altLang="ko-KR" dirty="0"/>
              <a:t>)</a:t>
            </a:r>
            <a:r>
              <a:rPr lang="ko-KR" altLang="en-US" dirty="0"/>
              <a:t>에서 진화한 것으로 추정된다</a:t>
            </a:r>
            <a:r>
              <a:rPr lang="en-US" altLang="ko-KR" dirty="0"/>
              <a:t>. </a:t>
            </a:r>
            <a:r>
              <a:rPr lang="ko-KR" altLang="en-US" dirty="0" err="1"/>
              <a:t>큰뿔사슴은</a:t>
            </a:r>
            <a:r>
              <a:rPr lang="ko-KR" altLang="en-US" dirty="0"/>
              <a:t> 어깨까지의 높이가 </a:t>
            </a:r>
            <a:r>
              <a:rPr lang="en-US" altLang="ko-KR" dirty="0"/>
              <a:t>2.1 m</a:t>
            </a:r>
            <a:r>
              <a:rPr lang="ko-KR" altLang="en-US" dirty="0"/>
              <a:t>이고</a:t>
            </a:r>
            <a:r>
              <a:rPr lang="en-US" altLang="ko-KR" dirty="0"/>
              <a:t>, </a:t>
            </a:r>
            <a:r>
              <a:rPr lang="ko-KR" altLang="en-US" dirty="0">
                <a:hlinkClick r:id="rId20" tooltip="뿔"/>
              </a:rPr>
              <a:t>뿔</a:t>
            </a:r>
            <a:r>
              <a:rPr lang="ko-KR" altLang="en-US" dirty="0"/>
              <a:t> 끝에서 </a:t>
            </a:r>
            <a:r>
              <a:rPr lang="ko-KR" altLang="en-US" dirty="0" err="1"/>
              <a:t>끝사이의</a:t>
            </a:r>
            <a:r>
              <a:rPr lang="ko-KR" altLang="en-US" dirty="0"/>
              <a:t> 거리는 큰 것의 경우 </a:t>
            </a:r>
            <a:r>
              <a:rPr lang="en-US" altLang="ko-KR" dirty="0"/>
              <a:t>3.65 m</a:t>
            </a:r>
            <a:r>
              <a:rPr lang="ko-KR" altLang="en-US" dirty="0"/>
              <a:t>이었다</a:t>
            </a:r>
            <a:r>
              <a:rPr lang="en-US" altLang="ko-KR" dirty="0"/>
              <a:t>. </a:t>
            </a:r>
            <a:r>
              <a:rPr lang="ko-KR" altLang="en-US" dirty="0"/>
              <a:t>뿔의 무게만 </a:t>
            </a:r>
            <a:r>
              <a:rPr lang="en-US" altLang="ko-KR" dirty="0"/>
              <a:t>40 kg</a:t>
            </a:r>
            <a:r>
              <a:rPr lang="ko-KR" altLang="en-US" dirty="0"/>
              <a:t>에 달하였는데 이는 </a:t>
            </a:r>
            <a:r>
              <a:rPr lang="ko-KR" altLang="en-US" dirty="0">
                <a:hlinkClick r:id="rId5" tooltip="사슴"/>
              </a:rPr>
              <a:t>사슴</a:t>
            </a:r>
            <a:r>
              <a:rPr lang="ko-KR" altLang="en-US" dirty="0"/>
              <a:t>과의 여러 </a:t>
            </a:r>
            <a:r>
              <a:rPr lang="ko-KR" altLang="en-US" dirty="0">
                <a:hlinkClick r:id="rId21" tooltip="속 (생물학)"/>
              </a:rPr>
              <a:t>속</a:t>
            </a:r>
            <a:r>
              <a:rPr lang="ko-KR" altLang="en-US" dirty="0"/>
              <a:t>들로 이루어진 </a:t>
            </a:r>
            <a:r>
              <a:rPr lang="ko-KR" altLang="en-US" dirty="0" err="1">
                <a:hlinkClick r:id="rId22" tooltip="분류군"/>
              </a:rPr>
              <a:t>분류군</a:t>
            </a:r>
            <a:r>
              <a:rPr lang="ko-KR" altLang="en-US" dirty="0" err="1"/>
              <a:t>가운데</a:t>
            </a:r>
            <a:r>
              <a:rPr lang="ko-KR" altLang="en-US" dirty="0"/>
              <a:t> 가장 큰 것이다</a:t>
            </a:r>
            <a:r>
              <a:rPr lang="en-US" altLang="ko-KR" dirty="0"/>
              <a:t>. </a:t>
            </a:r>
            <a:r>
              <a:rPr lang="ko-KR" altLang="en-US" dirty="0" err="1"/>
              <a:t>큰뿔사슴의</a:t>
            </a:r>
            <a:r>
              <a:rPr lang="ko-KR" altLang="en-US" dirty="0"/>
              <a:t> 전체 몸무게는 보통 </a:t>
            </a:r>
            <a:r>
              <a:rPr lang="en-US" altLang="ko-KR" dirty="0"/>
              <a:t>540-600 kg</a:t>
            </a:r>
            <a:r>
              <a:rPr lang="ko-KR" altLang="en-US" dirty="0"/>
              <a:t>이었으리라고 여겨지며</a:t>
            </a:r>
            <a:r>
              <a:rPr lang="en-US" altLang="ko-KR" dirty="0"/>
              <a:t>, </a:t>
            </a:r>
            <a:r>
              <a:rPr lang="ko-KR" altLang="en-US" dirty="0"/>
              <a:t>큰 것의 경우는 </a:t>
            </a:r>
            <a:r>
              <a:rPr lang="en-US" altLang="ko-KR" dirty="0"/>
              <a:t>700 kg </a:t>
            </a:r>
            <a:r>
              <a:rPr lang="ko-KR" altLang="en-US" dirty="0"/>
              <a:t>까지도 나갔을 것이라 생각되고 있다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23"/>
              </a:rPr>
              <a:t>[4]</a:t>
            </a:r>
            <a:r>
              <a:rPr lang="en-US" altLang="ko-KR" baseline="30000" dirty="0">
                <a:hlinkClick r:id="rId24"/>
              </a:rPr>
              <a:t>[5]</a:t>
            </a:r>
            <a:r>
              <a:rPr lang="en-US" altLang="ko-KR" baseline="30000" dirty="0">
                <a:hlinkClick r:id="rId25"/>
              </a:rPr>
              <a:t>[6]</a:t>
            </a:r>
            <a:r>
              <a:rPr lang="ko-KR" altLang="en-US" dirty="0"/>
              <a:t> 지금까지 발견된 화석가운데 가장 큰 것은 </a:t>
            </a:r>
            <a:r>
              <a:rPr lang="ko-KR" altLang="en-US" dirty="0" err="1">
                <a:hlinkClick r:id="rId26" tooltip="더블린"/>
              </a:rPr>
              <a:t>더블린</a:t>
            </a:r>
            <a:r>
              <a:rPr lang="ko-KR" altLang="en-US" dirty="0" err="1"/>
              <a:t>의</a:t>
            </a:r>
            <a:r>
              <a:rPr lang="ko-KR" altLang="en-US" dirty="0"/>
              <a:t> 자연사 박물관에 전시되어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오늘날 현존하는 사슴들 가운데 </a:t>
            </a:r>
            <a:r>
              <a:rPr lang="ko-KR" altLang="en-US" dirty="0" err="1"/>
              <a:t>큰뿔사슴과</a:t>
            </a:r>
            <a:r>
              <a:rPr lang="ko-KR" altLang="en-US" dirty="0"/>
              <a:t> 생물학적 </a:t>
            </a:r>
            <a:r>
              <a:rPr lang="ko-KR" altLang="en-US" dirty="0" err="1"/>
              <a:t>친연관계가</a:t>
            </a:r>
            <a:r>
              <a:rPr lang="ko-KR" altLang="en-US" dirty="0"/>
              <a:t> 있는 것은 없다</a:t>
            </a:r>
          </a:p>
          <a:p>
            <a:endParaRPr lang="ko-KR" altLang="en-US" dirty="0"/>
          </a:p>
        </p:txBody>
      </p:sp>
      <p:pic>
        <p:nvPicPr>
          <p:cNvPr id="9218" name="Picture 2" descr="Megaloceros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88" y="-2"/>
            <a:ext cx="5366712" cy="704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upload.wikimedia.org/wikipedia/commons/thumb/d/da/Knight_Megaloceros.jpg/300px-Knight_Megalocer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56" y="188640"/>
            <a:ext cx="6457900" cy="464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thumb/3/3e/Megaloceros_1856.png/300px-Megaloceros_18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955" y="188640"/>
            <a:ext cx="6233045" cy="66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r>
              <a:rPr lang="ko-KR" altLang="en-US" u="sng" dirty="0" err="1" smtClean="0"/>
              <a:t>도도새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도도새는</a:t>
            </a:r>
            <a:r>
              <a:rPr lang="ko-KR" altLang="en-US" dirty="0" smtClean="0"/>
              <a:t> 인도양의 </a:t>
            </a:r>
            <a:r>
              <a:rPr lang="ko-KR" altLang="en-US" dirty="0" err="1" smtClean="0"/>
              <a:t>모리셔스섬에</a:t>
            </a:r>
            <a:r>
              <a:rPr lang="ko-KR" altLang="en-US" dirty="0" smtClean="0"/>
              <a:t> 서식했던 새이다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칠면조보다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 </a:t>
            </a:r>
            <a:r>
              <a:rPr lang="en-US" altLang="ko-KR" dirty="0" smtClean="0"/>
              <a:t>23kg</a:t>
            </a:r>
            <a:r>
              <a:rPr lang="ko-KR" altLang="en-US" dirty="0" smtClean="0"/>
              <a:t>로 날개가 퇴화되어 날 수가 없었지만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인간이 이 섬에 접근하기 전까지만 해도 자유롭게 살았다고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1505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포르투칼인이</a:t>
            </a:r>
            <a:r>
              <a:rPr lang="ko-KR" altLang="en-US" dirty="0" smtClean="0"/>
              <a:t> 이 섬에 들어가고 </a:t>
            </a:r>
            <a:r>
              <a:rPr lang="en-US" altLang="ko-KR" dirty="0" smtClean="0"/>
              <a:t>1681</a:t>
            </a:r>
            <a:r>
              <a:rPr lang="ko-KR" altLang="en-US" dirty="0" smtClean="0"/>
              <a:t>년에 마지막 새가 죽임을 당할 때까지 수업이 남획되었을 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인간이 들여온 쥐</a:t>
            </a:r>
            <a:r>
              <a:rPr lang="en-US" altLang="ko-KR" dirty="0" smtClean="0"/>
              <a:t>,</a:t>
            </a:r>
            <a:r>
              <a:rPr lang="ko-KR" altLang="en-US" dirty="0" smtClean="0"/>
              <a:t>개</a:t>
            </a:r>
            <a:r>
              <a:rPr lang="en-US" altLang="ko-KR" dirty="0" smtClean="0"/>
              <a:t>,</a:t>
            </a:r>
            <a:r>
              <a:rPr lang="ko-KR" altLang="en-US" dirty="0" smtClean="0"/>
              <a:t>돼지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잡식 포유류들이 </a:t>
            </a:r>
            <a:r>
              <a:rPr lang="ko-KR" altLang="en-US" dirty="0" err="1" smtClean="0"/>
              <a:t>도도새의</a:t>
            </a:r>
            <a:r>
              <a:rPr lang="ko-KR" altLang="en-US" dirty="0" smtClean="0"/>
              <a:t> 일을 아낌없이 먹기 시작하다 현격히 줄기 시작한 것이다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도도새가</a:t>
            </a:r>
            <a:r>
              <a:rPr lang="ko-KR" altLang="en-US" dirty="0" smtClean="0"/>
              <a:t> 생존해 있었던 새임에는 틀림이 없었음에도 불구하고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스케치나 </a:t>
            </a:r>
            <a:r>
              <a:rPr lang="ko-KR" altLang="en-US" dirty="0" err="1" smtClean="0"/>
              <a:t>뼈조각만이</a:t>
            </a:r>
            <a:r>
              <a:rPr lang="ko-KR" altLang="en-US" dirty="0" smtClean="0"/>
              <a:t> 남아있고 제대로 </a:t>
            </a:r>
            <a:r>
              <a:rPr lang="ko-KR" altLang="en-US" dirty="0" err="1" smtClean="0"/>
              <a:t>박재된</a:t>
            </a:r>
            <a:r>
              <a:rPr lang="ko-KR" altLang="en-US" dirty="0" smtClean="0"/>
              <a:t> 것이 없다는 것만을 봐도 인간이 </a:t>
            </a:r>
            <a:r>
              <a:rPr lang="ko-KR" altLang="en-US" dirty="0" err="1" smtClean="0"/>
              <a:t>얼나아</a:t>
            </a:r>
            <a:r>
              <a:rPr lang="ko-KR" altLang="en-US" dirty="0" smtClean="0"/>
              <a:t> 이 동물에 관심을 기울이기 전에 사라졌는지 알 수가 있다</a:t>
            </a:r>
            <a:r>
              <a:rPr lang="en-US" altLang="ko-KR" dirty="0" smtClean="0"/>
              <a:t>.</a:t>
            </a:r>
          </a:p>
        </p:txBody>
      </p:sp>
      <p:pic>
        <p:nvPicPr>
          <p:cNvPr id="716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484784"/>
            <a:ext cx="5111750" cy="349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94" y="0"/>
            <a:ext cx="7229582" cy="684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큰바다쇠오리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sz="900" dirty="0" smtClean="0"/>
              <a:t>북극해와 북대서양 위쪽에서 살았던 날개가 퇴화되어 펭귄과 아주 유사하게 닮은 새</a:t>
            </a:r>
            <a:endParaRPr lang="en-US" altLang="ko-KR" sz="900" dirty="0" smtClean="0"/>
          </a:p>
          <a:p>
            <a:r>
              <a:rPr lang="en-US" altLang="ko-KR" sz="900" dirty="0" smtClean="0"/>
              <a:t>1844</a:t>
            </a:r>
            <a:r>
              <a:rPr lang="ko-KR" altLang="en-US" sz="900" dirty="0" smtClean="0"/>
              <a:t>년에 마지막 새가 포획되기 까지 기름을 짜내는 것이 </a:t>
            </a:r>
            <a:r>
              <a:rPr lang="ko-KR" altLang="en-US" sz="900" dirty="0" err="1" smtClean="0"/>
              <a:t>목적이였으나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나중에는 사라질 마지막 동물로 박제를 시키기 위해 잡혀졌다고 한다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63" y="0"/>
            <a:ext cx="5652120" cy="70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22" y="2924944"/>
            <a:ext cx="2694594" cy="40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과달루페카라카라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sz="1050" dirty="0" err="1" smtClean="0"/>
              <a:t>과달루페</a:t>
            </a:r>
            <a:r>
              <a:rPr lang="ko-KR" altLang="en-US" sz="1050" dirty="0" smtClean="0"/>
              <a:t> 섬에서 </a:t>
            </a:r>
            <a:r>
              <a:rPr lang="ko-KR" altLang="en-US" sz="1050" dirty="0" err="1" smtClean="0"/>
              <a:t>멕시코만까지</a:t>
            </a:r>
            <a:r>
              <a:rPr lang="ko-KR" altLang="en-US" sz="1050" dirty="0" smtClean="0"/>
              <a:t> 서식했다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맹금류에 속한 이 조류 역시 인간이 양치기를 하면서 양과 가축을 헤친다는 어리석은 </a:t>
            </a:r>
            <a:r>
              <a:rPr lang="ko-KR" altLang="en-US" sz="1050" dirty="0" err="1" smtClean="0"/>
              <a:t>생각때문에</a:t>
            </a:r>
            <a:r>
              <a:rPr lang="ko-KR" altLang="en-US" sz="1050" dirty="0" smtClean="0"/>
              <a:t> 맹목적 사냥으로 멸종되어 갔다</a:t>
            </a:r>
            <a:r>
              <a:rPr lang="en-US" altLang="ko-KR" sz="1050" dirty="0" smtClean="0"/>
              <a:t>.</a:t>
            </a:r>
          </a:p>
          <a:p>
            <a:r>
              <a:rPr lang="en-US" altLang="ko-KR" sz="1050" dirty="0" smtClean="0"/>
              <a:t>1900</a:t>
            </a:r>
            <a:r>
              <a:rPr lang="ko-KR" altLang="en-US" sz="1050" dirty="0" smtClean="0"/>
              <a:t>년 수집가 </a:t>
            </a:r>
            <a:r>
              <a:rPr lang="ko-KR" altLang="en-US" sz="1050" dirty="0" err="1" smtClean="0"/>
              <a:t>롤로</a:t>
            </a:r>
            <a:r>
              <a:rPr lang="ko-KR" altLang="en-US" sz="1050" dirty="0" smtClean="0"/>
              <a:t> 백이 </a:t>
            </a:r>
            <a:r>
              <a:rPr lang="en-US" altLang="ko-KR" sz="1050" dirty="0" smtClean="0"/>
              <a:t>11</a:t>
            </a:r>
            <a:r>
              <a:rPr lang="ko-KR" altLang="en-US" sz="1050" dirty="0" smtClean="0"/>
              <a:t>마리 남은 이 새를 표본을 만들기 위해 </a:t>
            </a:r>
            <a:r>
              <a:rPr lang="en-US" altLang="ko-KR" sz="1050" dirty="0" smtClean="0"/>
              <a:t>9</a:t>
            </a:r>
            <a:r>
              <a:rPr lang="ko-KR" altLang="en-US" sz="1050" dirty="0" smtClean="0"/>
              <a:t>마리나 잡았다고 한다</a:t>
            </a:r>
            <a:r>
              <a:rPr lang="en-US" altLang="ko-KR" sz="105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550760"/>
            <a:ext cx="5381625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02" y="0"/>
            <a:ext cx="5400567" cy="6846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스텔라바다소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베링해</a:t>
            </a:r>
            <a:r>
              <a:rPr lang="ko-KR" altLang="en-US" dirty="0" smtClean="0"/>
              <a:t> 인근에서만 살았다는 </a:t>
            </a:r>
            <a:r>
              <a:rPr lang="ko-KR" altLang="en-US" dirty="0" err="1" smtClean="0"/>
              <a:t>스텔라바다소</a:t>
            </a:r>
            <a:endParaRPr lang="en-US" altLang="ko-KR" dirty="0" smtClean="0"/>
          </a:p>
          <a:p>
            <a:r>
              <a:rPr lang="ko-KR" altLang="en-US" dirty="0" smtClean="0"/>
              <a:t>고래 다음으로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톤이 넘는 크기지만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인간이 다가가도 피하지 않는 유순함을 보였다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긺과 고기를 얻기 위한 탐욕은 너무도 유순하였기에 손쉬운 </a:t>
            </a:r>
            <a:r>
              <a:rPr lang="ko-KR" altLang="en-US" dirty="0" err="1" smtClean="0"/>
              <a:t>포획대상이였기에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년도 채 안되어서 멸종되고 말았다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90" y="-34280"/>
            <a:ext cx="5610656" cy="374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9" y="3446315"/>
            <a:ext cx="5605866" cy="341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2" name="Picture 2" descr="전설의 파란영양은 실존 동물…인간탐욕에의해 멸종 사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3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smtClean="0"/>
              <a:t>까치오리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유난히 인간을 경계하고 접근을 싫어했던 까치오리</a:t>
            </a:r>
            <a:endParaRPr lang="en-US" altLang="ko-KR" dirty="0" smtClean="0"/>
          </a:p>
          <a:p>
            <a:r>
              <a:rPr lang="en-US" altLang="ko-KR" dirty="0" smtClean="0"/>
              <a:t>19</a:t>
            </a:r>
            <a:r>
              <a:rPr lang="ko-KR" altLang="en-US" dirty="0" smtClean="0"/>
              <a:t>세기 무렵 맨하튼과 </a:t>
            </a:r>
            <a:r>
              <a:rPr lang="ko-KR" altLang="en-US" dirty="0" err="1" smtClean="0"/>
              <a:t>롱아일랜드</a:t>
            </a:r>
            <a:r>
              <a:rPr lang="ko-KR" altLang="en-US" dirty="0" smtClean="0"/>
              <a:t> 지역에 사람들의 인구가 늘어나자 깃털을 노리고 남획한 결과 멸종되었다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51" y="3649605"/>
            <a:ext cx="4057309" cy="320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57" y="1509386"/>
            <a:ext cx="565608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smtClean="0"/>
              <a:t>분홍머리오리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인도 방글라데시 미얀마 등의 습지에서 서식했다</a:t>
            </a:r>
            <a:endParaRPr lang="en-US" altLang="ko-KR" dirty="0" smtClean="0"/>
          </a:p>
          <a:p>
            <a:r>
              <a:rPr lang="ko-KR" altLang="en-US" dirty="0" smtClean="0"/>
              <a:t>멸종으로 확인되고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사라진 이유도 아직 멸종이 아니라고 설왕설래가 있지만</a:t>
            </a:r>
            <a:r>
              <a:rPr lang="en-US" altLang="ko-KR" dirty="0" smtClean="0"/>
              <a:t>, 1950</a:t>
            </a:r>
            <a:r>
              <a:rPr lang="ko-KR" altLang="en-US" dirty="0" smtClean="0"/>
              <a:t>년대 이후에는 발견되지 않았다고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519" y="3442971"/>
            <a:ext cx="5178110" cy="34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0"/>
            <a:ext cx="5256584" cy="343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테즈메니안</a:t>
            </a:r>
            <a:r>
              <a:rPr lang="ko-KR" altLang="en-US" u="sng" dirty="0" smtClean="0"/>
              <a:t> 늑대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테즈메니안</a:t>
            </a:r>
            <a:r>
              <a:rPr lang="ko-KR" altLang="en-US" dirty="0" smtClean="0"/>
              <a:t> 호랑이로도 불리며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늑대의 얼굴에 줄무늬가 호랑이 무늬가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오스트레일리아 </a:t>
            </a:r>
            <a:r>
              <a:rPr lang="ko-KR" altLang="en-US" dirty="0" err="1" smtClean="0"/>
              <a:t>테즈메니아에서만</a:t>
            </a:r>
            <a:r>
              <a:rPr lang="ko-KR" altLang="en-US" dirty="0" smtClean="0"/>
              <a:t> 살았으며</a:t>
            </a:r>
            <a:r>
              <a:rPr lang="en-US" altLang="ko-KR" dirty="0" smtClean="0"/>
              <a:t>, 1936</a:t>
            </a:r>
            <a:r>
              <a:rPr lang="ko-KR" altLang="en-US" dirty="0" smtClean="0"/>
              <a:t>년에 멸종한 것으로 전해진다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양의 천적으로 </a:t>
            </a:r>
            <a:r>
              <a:rPr lang="ko-KR" altLang="en-US" dirty="0" err="1" smtClean="0"/>
              <a:t>불리워져</a:t>
            </a:r>
            <a:r>
              <a:rPr lang="ko-KR" altLang="en-US" dirty="0" smtClean="0"/>
              <a:t> 무차별로 학살되었다고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아직도 살아있을 가능성을 제시하며 </a:t>
            </a:r>
            <a:r>
              <a:rPr lang="ko-KR" altLang="en-US" dirty="0" err="1" smtClean="0"/>
              <a:t>테즈비안</a:t>
            </a:r>
            <a:r>
              <a:rPr lang="ko-KR" altLang="en-US" dirty="0" smtClean="0"/>
              <a:t> 호랑이를 목격했다는 동영상이 떠돌아 화제가 되었었는데 사실여부는 불분명하다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45" y="116632"/>
            <a:ext cx="5644055" cy="364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45" y="3501008"/>
            <a:ext cx="5644055" cy="30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smtClean="0"/>
              <a:t>바바리 사자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아프리카 북부에 서식했던 지구상에 살았던 사자 중에 가장 덩치가 </a:t>
            </a:r>
            <a:r>
              <a:rPr lang="ko-KR" altLang="en-US" dirty="0" err="1" smtClean="0"/>
              <a:t>컷던</a:t>
            </a:r>
            <a:r>
              <a:rPr lang="ko-KR" altLang="en-US" dirty="0" smtClean="0"/>
              <a:t> 사자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황금색과 검붉은 색을 띠어 용맹스럽게 보여 로마시대에는 용맹의 </a:t>
            </a:r>
            <a:r>
              <a:rPr lang="ko-KR" altLang="en-US" dirty="0" err="1" smtClean="0"/>
              <a:t>사잊ㅇ으로</a:t>
            </a:r>
            <a:r>
              <a:rPr lang="ko-KR" altLang="en-US" dirty="0" smtClean="0"/>
              <a:t> 불리기도 </a:t>
            </a:r>
            <a:r>
              <a:rPr lang="ko-KR" altLang="en-US" dirty="0" err="1" smtClean="0"/>
              <a:t>햇으며</a:t>
            </a:r>
            <a:r>
              <a:rPr lang="en-US" altLang="ko-KR" dirty="0" smtClean="0"/>
              <a:t>, 1922</a:t>
            </a:r>
            <a:r>
              <a:rPr lang="ko-KR" altLang="en-US" dirty="0" smtClean="0"/>
              <a:t>년 모로코에서 마지막으로 사냥 당했다고 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그나마 다행인 것은 </a:t>
            </a:r>
            <a:r>
              <a:rPr lang="en-US" altLang="ko-KR" dirty="0" err="1" smtClean="0"/>
              <a:t>Prrt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Lympne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야생동물공원에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마리</a:t>
            </a:r>
            <a:r>
              <a:rPr lang="en-US" altLang="ko-KR" dirty="0" smtClean="0"/>
              <a:t>, Addis Ababa </a:t>
            </a:r>
            <a:r>
              <a:rPr lang="ko-KR" altLang="en-US" dirty="0" smtClean="0"/>
              <a:t>동물원에 </a:t>
            </a:r>
            <a:r>
              <a:rPr lang="en-US" altLang="ko-KR" dirty="0" smtClean="0"/>
              <a:t>11</a:t>
            </a:r>
            <a:r>
              <a:rPr lang="ko-KR" altLang="en-US" dirty="0" smtClean="0"/>
              <a:t>마리가 바바리 사자의 명맥을 지키고 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492"/>
            <a:ext cx="4283968" cy="6845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ko-KR" dirty="0"/>
          </a:p>
          <a:p>
            <a:r>
              <a:rPr lang="ko-KR" altLang="en-US" sz="1600" u="sng" dirty="0" err="1" smtClean="0"/>
              <a:t>독도강</a:t>
            </a:r>
            <a:r>
              <a:rPr lang="ko-KR" altLang="en-US" sz="1600" u="sng" dirty="0" err="1"/>
              <a:t>치</a:t>
            </a:r>
            <a:endParaRPr lang="en-US" altLang="ko-KR" sz="1600" u="sng" dirty="0" smtClean="0"/>
          </a:p>
          <a:p>
            <a:endParaRPr lang="en-US" altLang="ko-KR" dirty="0"/>
          </a:p>
          <a:p>
            <a:r>
              <a:rPr lang="ko-KR" altLang="en-US" b="1" dirty="0" err="1"/>
              <a:t>강치</a:t>
            </a:r>
            <a:r>
              <a:rPr lang="ko-KR" altLang="en-US" dirty="0" err="1"/>
              <a:t>는</a:t>
            </a:r>
            <a:r>
              <a:rPr lang="ko-KR" altLang="en-US" dirty="0"/>
              <a:t> </a:t>
            </a:r>
            <a:r>
              <a:rPr lang="ko-KR" altLang="en-US" dirty="0">
                <a:hlinkClick r:id="rId2" tooltip="동해"/>
              </a:rPr>
              <a:t>동해</a:t>
            </a:r>
            <a:r>
              <a:rPr lang="ko-KR" altLang="en-US" dirty="0"/>
              <a:t> 연안에 서식하던 </a:t>
            </a:r>
            <a:r>
              <a:rPr lang="ko-KR" altLang="en-US" dirty="0" err="1">
                <a:hlinkClick r:id="rId3" tooltip="강치속"/>
              </a:rPr>
              <a:t>강치속</a:t>
            </a:r>
            <a:r>
              <a:rPr lang="ko-KR" altLang="en-US" dirty="0" err="1"/>
              <a:t>의</a:t>
            </a:r>
            <a:r>
              <a:rPr lang="ko-KR" altLang="en-US" dirty="0"/>
              <a:t> 해양 포유류이다</a:t>
            </a:r>
            <a:r>
              <a:rPr lang="en-US" altLang="ko-KR" dirty="0"/>
              <a:t>. 1970</a:t>
            </a:r>
            <a:r>
              <a:rPr lang="ko-KR" altLang="en-US" dirty="0"/>
              <a:t>년대에 </a:t>
            </a:r>
            <a:r>
              <a:rPr lang="ko-KR" altLang="en-US" dirty="0">
                <a:hlinkClick r:id="rId4" tooltip="절멸"/>
              </a:rPr>
              <a:t>절멸</a:t>
            </a:r>
            <a:r>
              <a:rPr lang="ko-KR" altLang="en-US" dirty="0"/>
              <a:t>했다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5"/>
              </a:rPr>
              <a:t>[1]</a:t>
            </a:r>
            <a:r>
              <a:rPr lang="en-US" altLang="ko-KR" baseline="30000" dirty="0">
                <a:hlinkClick r:id="rId6"/>
              </a:rPr>
              <a:t>[2]</a:t>
            </a:r>
            <a:endParaRPr lang="ko-KR" altLang="en-US" dirty="0"/>
          </a:p>
          <a:p>
            <a:r>
              <a:rPr lang="en-US" altLang="ko-KR" dirty="0"/>
              <a:t>2003</a:t>
            </a:r>
            <a:r>
              <a:rPr lang="ko-KR" altLang="en-US" dirty="0"/>
              <a:t>년 이전까지는 </a:t>
            </a:r>
            <a:r>
              <a:rPr lang="ko-KR" altLang="en-US" dirty="0" err="1">
                <a:hlinkClick r:id="rId7" tooltip="캘리포니아강치"/>
              </a:rPr>
              <a:t>캘리포니아강치</a:t>
            </a:r>
            <a:r>
              <a:rPr lang="ko-KR" altLang="en-US" dirty="0" err="1"/>
              <a:t>의</a:t>
            </a:r>
            <a:r>
              <a:rPr lang="ko-KR" altLang="en-US" dirty="0"/>
              <a:t> </a:t>
            </a:r>
            <a:r>
              <a:rPr lang="ko-KR" altLang="en-US" dirty="0" err="1">
                <a:hlinkClick r:id="rId8" tooltip="아종"/>
              </a:rPr>
              <a:t>아종</a:t>
            </a:r>
            <a:r>
              <a:rPr lang="ko-KR" altLang="en-US" dirty="0" err="1"/>
              <a:t>으로</a:t>
            </a:r>
            <a:r>
              <a:rPr lang="ko-KR" altLang="en-US" dirty="0"/>
              <a:t> 생각되어 학명을 </a:t>
            </a:r>
            <a:r>
              <a:rPr lang="ko-KR" altLang="en-US" dirty="0" err="1"/>
              <a:t>잘로푸스</a:t>
            </a:r>
            <a:r>
              <a:rPr lang="ko-KR" altLang="en-US" dirty="0"/>
              <a:t> </a:t>
            </a:r>
            <a:r>
              <a:rPr lang="ko-KR" altLang="en-US" dirty="0" err="1"/>
              <a:t>칼리포르니아누스</a:t>
            </a:r>
            <a:r>
              <a:rPr lang="ko-KR" altLang="en-US" dirty="0"/>
              <a:t> </a:t>
            </a:r>
            <a:r>
              <a:rPr lang="ko-KR" altLang="en-US" dirty="0" err="1"/>
              <a:t>야포니쿠스</a:t>
            </a:r>
            <a:r>
              <a:rPr lang="en-US" altLang="ko-KR" dirty="0"/>
              <a:t>(</a:t>
            </a:r>
            <a:r>
              <a:rPr lang="en-US" altLang="ko-KR" i="1" dirty="0" err="1"/>
              <a:t>Zalophus</a:t>
            </a:r>
            <a:r>
              <a:rPr lang="en-US" altLang="ko-KR" i="1" dirty="0"/>
              <a:t> </a:t>
            </a:r>
            <a:r>
              <a:rPr lang="en-US" altLang="ko-KR" i="1" dirty="0" err="1"/>
              <a:t>californianus</a:t>
            </a:r>
            <a:r>
              <a:rPr lang="en-US" altLang="ko-KR" i="1" dirty="0"/>
              <a:t> </a:t>
            </a:r>
            <a:r>
              <a:rPr lang="en-US" altLang="ko-KR" i="1" dirty="0" err="1"/>
              <a:t>japonicus</a:t>
            </a:r>
            <a:r>
              <a:rPr lang="en-US" altLang="ko-KR" dirty="0"/>
              <a:t>)</a:t>
            </a:r>
            <a:r>
              <a:rPr lang="ko-KR" altLang="en-US" dirty="0"/>
              <a:t>라 했다</a:t>
            </a:r>
            <a:r>
              <a:rPr lang="en-US" altLang="ko-KR" dirty="0"/>
              <a:t>. </a:t>
            </a:r>
            <a:r>
              <a:rPr lang="ko-KR" altLang="en-US" dirty="0"/>
              <a:t>그러나 현재는 별개의 종으로 분류되어 </a:t>
            </a:r>
            <a:r>
              <a:rPr lang="ko-KR" altLang="en-US" b="1" dirty="0" err="1"/>
              <a:t>잘로푸스</a:t>
            </a:r>
            <a:r>
              <a:rPr lang="ko-KR" altLang="en-US" b="1" dirty="0"/>
              <a:t> </a:t>
            </a:r>
            <a:r>
              <a:rPr lang="ko-KR" altLang="en-US" b="1" dirty="0" err="1"/>
              <a:t>야포니쿠스</a:t>
            </a:r>
            <a:r>
              <a:rPr lang="en-US" altLang="ko-KR" dirty="0"/>
              <a:t>(</a:t>
            </a:r>
            <a:r>
              <a:rPr lang="en-US" altLang="ko-KR" i="1" dirty="0" err="1"/>
              <a:t>Zalophus</a:t>
            </a:r>
            <a:r>
              <a:rPr lang="en-US" altLang="ko-KR" i="1" dirty="0"/>
              <a:t> </a:t>
            </a:r>
            <a:r>
              <a:rPr lang="en-US" altLang="ko-KR" i="1" dirty="0" err="1"/>
              <a:t>japonicus</a:t>
            </a:r>
            <a:r>
              <a:rPr lang="en-US" altLang="ko-KR" dirty="0"/>
              <a:t>)</a:t>
            </a:r>
            <a:r>
              <a:rPr lang="ko-KR" altLang="en-US" dirty="0"/>
              <a:t>라 한다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5"/>
              </a:rPr>
              <a:t>[1]</a:t>
            </a:r>
            <a:r>
              <a:rPr lang="ko-KR" altLang="en-US" dirty="0"/>
              <a:t> 일부 분류학자들은 여전히 </a:t>
            </a:r>
            <a:r>
              <a:rPr lang="ko-KR" altLang="en-US" dirty="0" err="1"/>
              <a:t>강치를</a:t>
            </a:r>
            <a:r>
              <a:rPr lang="ko-KR" altLang="en-US" dirty="0"/>
              <a:t> </a:t>
            </a:r>
            <a:r>
              <a:rPr lang="ko-KR" altLang="en-US" dirty="0" err="1"/>
              <a:t>캘리포니아강치의</a:t>
            </a:r>
            <a:r>
              <a:rPr lang="ko-KR" altLang="en-US" dirty="0"/>
              <a:t> </a:t>
            </a:r>
            <a:r>
              <a:rPr lang="ko-KR" altLang="en-US" dirty="0" err="1"/>
              <a:t>아종으로</a:t>
            </a:r>
            <a:r>
              <a:rPr lang="ko-KR" altLang="en-US" dirty="0"/>
              <a:t> 생각하고 있다</a:t>
            </a:r>
            <a:r>
              <a:rPr lang="en-US" altLang="ko-KR" dirty="0"/>
              <a:t>. </a:t>
            </a:r>
            <a:r>
              <a:rPr lang="ko-KR" altLang="en-US" dirty="0" err="1"/>
              <a:t>일본강치</a:t>
            </a:r>
            <a:r>
              <a:rPr lang="en-US" altLang="ko-KR" dirty="0"/>
              <a:t>, </a:t>
            </a:r>
            <a:r>
              <a:rPr lang="ko-KR" altLang="en-US" dirty="0" err="1"/>
              <a:t>캘리포니아강치</a:t>
            </a:r>
            <a:r>
              <a:rPr lang="en-US" altLang="ko-KR" dirty="0"/>
              <a:t>, </a:t>
            </a:r>
            <a:r>
              <a:rPr lang="ko-KR" altLang="en-US" dirty="0" err="1">
                <a:hlinkClick r:id="rId9" tooltip="갈라파고스강치"/>
              </a:rPr>
              <a:t>갈라파고스강치</a:t>
            </a:r>
            <a:r>
              <a:rPr lang="ko-KR" altLang="en-US" dirty="0" err="1"/>
              <a:t>는</a:t>
            </a:r>
            <a:r>
              <a:rPr lang="ko-KR" altLang="en-US" dirty="0"/>
              <a:t> 그 서식지가 너무 멀리 떨어져 있고 행동 양태의 차이점이 뚜렷하여 별개의 종으로 </a:t>
            </a:r>
            <a:r>
              <a:rPr lang="ko-KR" altLang="en-US" dirty="0" err="1"/>
              <a:t>재분류되었다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강치의</a:t>
            </a:r>
            <a:r>
              <a:rPr lang="ko-KR" altLang="en-US" dirty="0"/>
              <a:t> 서식지는 </a:t>
            </a:r>
            <a:r>
              <a:rPr lang="ko-KR" altLang="en-US" dirty="0">
                <a:hlinkClick r:id="rId2" tooltip="동해"/>
              </a:rPr>
              <a:t>동해</a:t>
            </a:r>
            <a:r>
              <a:rPr lang="ko-KR" altLang="en-US" dirty="0"/>
              <a:t> 바다</a:t>
            </a:r>
            <a:r>
              <a:rPr lang="en-US" altLang="ko-KR" dirty="0"/>
              <a:t>, </a:t>
            </a:r>
            <a:r>
              <a:rPr lang="ko-KR" altLang="en-US" dirty="0"/>
              <a:t>독도</a:t>
            </a:r>
            <a:r>
              <a:rPr lang="en-US" altLang="ko-KR" dirty="0"/>
              <a:t>, </a:t>
            </a:r>
            <a:r>
              <a:rPr lang="ko-KR" altLang="en-US" dirty="0">
                <a:hlinkClick r:id="rId10" tooltip="일본 열도"/>
              </a:rPr>
              <a:t>일본 열도</a:t>
            </a:r>
            <a:r>
              <a:rPr lang="ko-KR" altLang="en-US" dirty="0"/>
              <a:t>와</a:t>
            </a:r>
            <a:r>
              <a:rPr lang="en-US" altLang="ko-KR" baseline="30000" dirty="0">
                <a:hlinkClick r:id="rId11"/>
              </a:rPr>
              <a:t>[3]</a:t>
            </a:r>
            <a:r>
              <a:rPr lang="ko-KR" altLang="en-US" dirty="0"/>
              <a:t> </a:t>
            </a:r>
            <a:r>
              <a:rPr lang="ko-KR" altLang="en-US" dirty="0">
                <a:hlinkClick r:id="rId12" tooltip="한반도"/>
              </a:rPr>
              <a:t>한반도</a:t>
            </a:r>
            <a:r>
              <a:rPr lang="ko-KR" altLang="en-US" dirty="0"/>
              <a:t>의 해안선 일대였다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13"/>
              </a:rPr>
              <a:t>[4]</a:t>
            </a:r>
            <a:r>
              <a:rPr lang="ko-KR" altLang="en-US" dirty="0"/>
              <a:t> 탁 트인 모래밭에서 주로 번식했으나</a:t>
            </a:r>
            <a:r>
              <a:rPr lang="en-US" altLang="ko-KR" dirty="0"/>
              <a:t>, </a:t>
            </a:r>
            <a:r>
              <a:rPr lang="ko-KR" altLang="en-US" dirty="0"/>
              <a:t>때로 암석 지대에서 번식할 때도 있었다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일본 각지에 </a:t>
            </a:r>
            <a:r>
              <a:rPr lang="ko-KR" altLang="en-US" dirty="0">
                <a:hlinkClick r:id="rId14" tooltip="박제"/>
              </a:rPr>
              <a:t>박제</a:t>
            </a:r>
            <a:r>
              <a:rPr lang="ko-KR" altLang="en-US" dirty="0"/>
              <a:t>된 표본들이 있으며</a:t>
            </a:r>
            <a:r>
              <a:rPr lang="en-US" altLang="ko-KR" dirty="0"/>
              <a:t>,</a:t>
            </a:r>
            <a:r>
              <a:rPr lang="en-US" altLang="ko-KR" baseline="30000" dirty="0">
                <a:hlinkClick r:id="rId15"/>
              </a:rPr>
              <a:t>[5]</a:t>
            </a:r>
            <a:r>
              <a:rPr lang="ko-KR" altLang="en-US" dirty="0"/>
              <a:t> </a:t>
            </a:r>
            <a:r>
              <a:rPr lang="ko-KR" altLang="en-US" dirty="0">
                <a:hlinkClick r:id="rId16" tooltip="네덜란드"/>
              </a:rPr>
              <a:t>네덜란드</a:t>
            </a:r>
            <a:r>
              <a:rPr lang="ko-KR" altLang="en-US" dirty="0"/>
              <a:t> </a:t>
            </a:r>
            <a:r>
              <a:rPr lang="ko-KR" altLang="en-US" dirty="0" err="1">
                <a:hlinkClick r:id="rId17" tooltip="라이덴"/>
              </a:rPr>
              <a:t>라이덴</a:t>
            </a:r>
            <a:r>
              <a:rPr lang="ko-KR" altLang="en-US" dirty="0"/>
              <a:t> 자연사박물관에도 </a:t>
            </a:r>
            <a:r>
              <a:rPr lang="ko-KR" altLang="en-US" dirty="0" err="1">
                <a:hlinkClick r:id="rId18" tooltip="필리프 프란츠 폰 지볼트"/>
              </a:rPr>
              <a:t>필리프</a:t>
            </a:r>
            <a:r>
              <a:rPr lang="ko-KR" altLang="en-US" dirty="0">
                <a:hlinkClick r:id="rId18" tooltip="필리프 프란츠 폰 지볼트"/>
              </a:rPr>
              <a:t> </a:t>
            </a:r>
            <a:r>
              <a:rPr lang="ko-KR" altLang="en-US" dirty="0" err="1">
                <a:hlinkClick r:id="rId18" tooltip="필리프 프란츠 폰 지볼트"/>
              </a:rPr>
              <a:t>프란츠</a:t>
            </a:r>
            <a:r>
              <a:rPr lang="ko-KR" altLang="en-US" dirty="0">
                <a:hlinkClick r:id="rId18" tooltip="필리프 프란츠 폰 지볼트"/>
              </a:rPr>
              <a:t> 폰 </a:t>
            </a:r>
            <a:r>
              <a:rPr lang="ko-KR" altLang="en-US" dirty="0" err="1">
                <a:hlinkClick r:id="rId18" tooltip="필리프 프란츠 폰 지볼트"/>
              </a:rPr>
              <a:t>지볼트</a:t>
            </a:r>
            <a:r>
              <a:rPr lang="ko-KR" altLang="en-US" dirty="0" err="1"/>
              <a:t>가</a:t>
            </a:r>
            <a:r>
              <a:rPr lang="ko-KR" altLang="en-US" dirty="0"/>
              <a:t> 잡아간 박제가 한 점 있다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11"/>
              </a:rPr>
              <a:t>[3]</a:t>
            </a:r>
            <a:r>
              <a:rPr lang="ko-KR" altLang="en-US" dirty="0"/>
              <a:t> </a:t>
            </a:r>
            <a:r>
              <a:rPr lang="ko-KR" altLang="en-US" dirty="0">
                <a:hlinkClick r:id="rId19" tooltip="대영박물관"/>
              </a:rPr>
              <a:t>대영박물관</a:t>
            </a:r>
            <a:r>
              <a:rPr lang="ko-KR" altLang="en-US" dirty="0"/>
              <a:t>에서도 </a:t>
            </a:r>
            <a:r>
              <a:rPr lang="ko-KR" altLang="en-US" dirty="0" err="1"/>
              <a:t>일본강치의</a:t>
            </a:r>
            <a:r>
              <a:rPr lang="ko-KR" altLang="en-US" dirty="0"/>
              <a:t> 모피 한 점과 두개골 네 점을 소유하고 있다</a:t>
            </a:r>
            <a:r>
              <a:rPr lang="en-US" altLang="ko-KR" dirty="0"/>
              <a:t>.</a:t>
            </a:r>
            <a:r>
              <a:rPr lang="en-US" altLang="ko-KR" baseline="30000" dirty="0">
                <a:hlinkClick r:id="rId11"/>
              </a:rPr>
              <a:t>[3]</a:t>
            </a:r>
            <a:endParaRPr lang="ko-KR" altLang="en-US" dirty="0"/>
          </a:p>
        </p:txBody>
      </p:sp>
      <p:pic>
        <p:nvPicPr>
          <p:cNvPr id="24580" name="Picture 4" descr="https://upload.wikimedia.org/wikipedia/commons/thumb/8/84/Zalophus_japonicus.JPG/300px-Zalophus_japonicus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268760"/>
            <a:ext cx="5580112" cy="418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s://upload.wikimedia.org/wikipedia/commons/8/8f/Zalophus_californianus_-_Morro_B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8496944" cy="68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smtClean="0"/>
              <a:t>까치오리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smtClean="0"/>
              <a:t>유난히 인간을 경계하고 접근을 싫어했던 까치오리</a:t>
            </a:r>
            <a:endParaRPr lang="en-US" altLang="ko-KR" dirty="0" smtClean="0"/>
          </a:p>
          <a:p>
            <a:r>
              <a:rPr lang="en-US" altLang="ko-KR" dirty="0" smtClean="0"/>
              <a:t>19</a:t>
            </a:r>
            <a:r>
              <a:rPr lang="ko-KR" altLang="en-US" dirty="0" smtClean="0"/>
              <a:t>세기 무렵 맨하튼과 </a:t>
            </a:r>
            <a:r>
              <a:rPr lang="ko-KR" altLang="en-US" dirty="0" err="1" smtClean="0"/>
              <a:t>롱아일랜드</a:t>
            </a:r>
            <a:r>
              <a:rPr lang="ko-KR" altLang="en-US" dirty="0" smtClean="0"/>
              <a:t> 지역에 사람들의 인구가 늘어나자 깃털을 노리고 남획한 결과 멸종되었다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타르</a:t>
            </a:r>
            <a:r>
              <a:rPr lang="ko-KR" altLang="en-US" u="sng" dirty="0" err="1"/>
              <a:t>판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sz="1050" dirty="0" smtClean="0"/>
              <a:t>말과 말속 야생말</a:t>
            </a:r>
            <a:endParaRPr lang="en-US" altLang="ko-KR" sz="1050" dirty="0" smtClean="0"/>
          </a:p>
          <a:p>
            <a:r>
              <a:rPr lang="ko-KR" altLang="en-US" sz="1050" b="1" dirty="0" err="1"/>
              <a:t>타르판</a:t>
            </a:r>
            <a:r>
              <a:rPr lang="ko-KR" altLang="en-US" sz="1050" dirty="0" err="1"/>
              <a:t>은</a:t>
            </a:r>
            <a:r>
              <a:rPr lang="ko-KR" altLang="en-US" sz="1050" dirty="0"/>
              <a:t> </a:t>
            </a:r>
            <a:r>
              <a:rPr lang="ko-KR" altLang="en-US" sz="1050" dirty="0">
                <a:hlinkClick r:id="rId2" tooltip="유라시아"/>
              </a:rPr>
              <a:t>유라시아</a:t>
            </a:r>
            <a:r>
              <a:rPr lang="ko-KR" altLang="en-US" sz="1050" dirty="0"/>
              <a:t>에 살던 야생마였으나 </a:t>
            </a:r>
            <a:r>
              <a:rPr lang="en-US" altLang="ko-KR" sz="1050" dirty="0">
                <a:hlinkClick r:id="rId3" tooltip="1879년"/>
              </a:rPr>
              <a:t>1879</a:t>
            </a:r>
            <a:r>
              <a:rPr lang="ko-KR" altLang="en-US" sz="1050" dirty="0">
                <a:hlinkClick r:id="rId3" tooltip="1879년"/>
              </a:rPr>
              <a:t>년</a:t>
            </a:r>
            <a:r>
              <a:rPr lang="ko-KR" altLang="en-US" sz="1050" dirty="0"/>
              <a:t>에 멸종했다</a:t>
            </a:r>
            <a:r>
              <a:rPr lang="en-US" altLang="ko-KR" sz="1050" dirty="0"/>
              <a:t>.</a:t>
            </a:r>
          </a:p>
          <a:p>
            <a:r>
              <a:rPr lang="ko-KR" altLang="en-US" sz="1050" dirty="0" err="1"/>
              <a:t>타르판은</a:t>
            </a:r>
            <a:r>
              <a:rPr lang="ko-KR" altLang="en-US" sz="1050" dirty="0"/>
              <a:t> </a:t>
            </a:r>
            <a:r>
              <a:rPr lang="en-US" altLang="ko-KR" sz="1050" dirty="0">
                <a:hlinkClick r:id="rId4" tooltip="1774년"/>
              </a:rPr>
              <a:t>1774</a:t>
            </a:r>
            <a:r>
              <a:rPr lang="ko-KR" altLang="en-US" sz="1050" dirty="0">
                <a:hlinkClick r:id="rId4" tooltip="1774년"/>
              </a:rPr>
              <a:t>년</a:t>
            </a:r>
            <a:r>
              <a:rPr lang="ko-KR" altLang="en-US" sz="1050" dirty="0"/>
              <a:t>에 </a:t>
            </a:r>
            <a:r>
              <a:rPr lang="en-US" altLang="ko-KR" sz="1050" dirty="0">
                <a:hlinkClick r:id="rId5" tooltip="J. F. 그멜린 (없는 문서)"/>
              </a:rPr>
              <a:t>J. F. </a:t>
            </a:r>
            <a:r>
              <a:rPr lang="ko-KR" altLang="en-US" sz="1050" dirty="0" err="1">
                <a:hlinkClick r:id="rId5" tooltip="J. F. 그멜린 (없는 문서)"/>
              </a:rPr>
              <a:t>그멜린</a:t>
            </a:r>
            <a:r>
              <a:rPr lang="ko-KR" altLang="en-US" sz="1050" dirty="0" err="1"/>
              <a:t>에</a:t>
            </a:r>
            <a:r>
              <a:rPr lang="ko-KR" altLang="en-US" sz="1050" dirty="0"/>
              <a:t> 의해 처음으로 발견했다</a:t>
            </a:r>
            <a:r>
              <a:rPr lang="en-US" altLang="ko-KR" sz="1050" dirty="0"/>
              <a:t>.</a:t>
            </a:r>
          </a:p>
          <a:p>
            <a:endParaRPr lang="ko-KR" altLang="en-US" dirty="0"/>
          </a:p>
        </p:txBody>
      </p:sp>
      <p:pic>
        <p:nvPicPr>
          <p:cNvPr id="28674" name="Picture 2" descr="Tarp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49" y="0"/>
            <a:ext cx="4896544" cy="37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://cfile208.uf.daum.net/image/117718434F6057D01ACAF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2617"/>
            <a:ext cx="4114428" cy="364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콰가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sz="1050" b="1" dirty="0" err="1"/>
              <a:t>콰가</a:t>
            </a:r>
            <a:r>
              <a:rPr lang="en-US" altLang="ko-KR" sz="1050" dirty="0"/>
              <a:t>(</a:t>
            </a:r>
            <a:r>
              <a:rPr lang="ko-KR" altLang="en-US" sz="1050" dirty="0">
                <a:hlinkClick r:id="rId2" tooltip="라틴어"/>
              </a:rPr>
              <a:t>라틴어</a:t>
            </a:r>
            <a:r>
              <a:rPr lang="en-US" altLang="ko-KR" sz="1050" dirty="0"/>
              <a:t>: quagga)</a:t>
            </a:r>
            <a:r>
              <a:rPr lang="ko-KR" altLang="en-US" sz="1050" dirty="0"/>
              <a:t>는 </a:t>
            </a:r>
            <a:r>
              <a:rPr lang="ko-KR" altLang="en-US" sz="1050" dirty="0">
                <a:hlinkClick r:id="rId3" tooltip="남아프리카"/>
              </a:rPr>
              <a:t>남아프리카</a:t>
            </a:r>
            <a:r>
              <a:rPr lang="ko-KR" altLang="en-US" sz="1050" dirty="0"/>
              <a:t>의 </a:t>
            </a:r>
            <a:r>
              <a:rPr lang="ko-KR" altLang="en-US" sz="1050" dirty="0">
                <a:hlinkClick r:id="rId4" tooltip="사바나"/>
              </a:rPr>
              <a:t>초원</a:t>
            </a:r>
            <a:r>
              <a:rPr lang="ko-KR" altLang="en-US" sz="1050" dirty="0"/>
              <a:t>에 서식하던</a:t>
            </a:r>
            <a:r>
              <a:rPr lang="en-US" altLang="ko-KR" sz="1050" dirty="0"/>
              <a:t>, </a:t>
            </a:r>
            <a:r>
              <a:rPr lang="ko-KR" altLang="en-US" sz="1050" dirty="0"/>
              <a:t>몸에 반 쪽만 줄 무늬가 있는 </a:t>
            </a:r>
            <a:r>
              <a:rPr lang="ko-KR" altLang="en-US" sz="1050" dirty="0">
                <a:hlinkClick r:id="rId5" tooltip="얼룩말"/>
              </a:rPr>
              <a:t>얼룩말</a:t>
            </a:r>
            <a:r>
              <a:rPr lang="ko-KR" altLang="en-US" sz="1050" dirty="0"/>
              <a:t>의 일종으로</a:t>
            </a:r>
            <a:r>
              <a:rPr lang="en-US" altLang="ko-KR" sz="1050" dirty="0"/>
              <a:t>, </a:t>
            </a:r>
            <a:r>
              <a:rPr lang="en-US" altLang="ko-KR" sz="1050" dirty="0">
                <a:hlinkClick r:id="rId6" tooltip="1872년"/>
              </a:rPr>
              <a:t>1872</a:t>
            </a:r>
            <a:r>
              <a:rPr lang="ko-KR" altLang="en-US" sz="1050" dirty="0">
                <a:hlinkClick r:id="rId6" tooltip="1872년"/>
              </a:rPr>
              <a:t>년</a:t>
            </a:r>
            <a:r>
              <a:rPr lang="ko-KR" altLang="en-US" sz="1050" dirty="0"/>
              <a:t>에 인간의 사냥으로 절멸하였다</a:t>
            </a:r>
            <a:r>
              <a:rPr lang="en-US" altLang="ko-KR" sz="1050" dirty="0"/>
              <a:t>.‘</a:t>
            </a:r>
            <a:r>
              <a:rPr lang="ko-KR" altLang="en-US" sz="1050" dirty="0" err="1"/>
              <a:t>콰가</a:t>
            </a:r>
            <a:r>
              <a:rPr lang="ko-KR" altLang="en-US" sz="1050" dirty="0"/>
              <a:t>’는 이 동물의 울음 소리가 ‘</a:t>
            </a:r>
            <a:r>
              <a:rPr lang="ko-KR" altLang="en-US" sz="1050" dirty="0" err="1"/>
              <a:t>콰아콰아</a:t>
            </a:r>
            <a:r>
              <a:rPr lang="ko-KR" altLang="en-US" sz="1050" dirty="0"/>
              <a:t>’ 하고 들린다고 해서 붙은 이름이다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pic>
        <p:nvPicPr>
          <p:cNvPr id="27652" name="Picture 4" descr="http://vignette2.wikia.nocookie.net/zootycoon/images/9/94/Quagga_in_game.jpg/revision/latest?cb=201102240353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3444454"/>
            <a:ext cx="5243915" cy="39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http://pds24.egloos.com/pds/201201/20/86/c0136986_4f196e41b023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678" y="1052736"/>
            <a:ext cx="541972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cfs9.blog.daum.net/upload_control/download.blog?fhandle=MEJtb2FAZnM5LmJsb2cuZGF1bS5uZXQ6L0lNQUdFLzAvNC5qcGcudGh1bWI=&amp;filename=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15381"/>
            <a:ext cx="5652120" cy="378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encrypted-tbn3.gstatic.com/images?q=tbn:ANd9GcTeq2iaKrnfVoAGWZ02j7f_djdpomkr7IbwnaEjAcAnBdWMn-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456" y="2942496"/>
            <a:ext cx="5594784" cy="392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u="sng" dirty="0" err="1" smtClean="0"/>
              <a:t>오록스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소과</a:t>
            </a:r>
            <a:r>
              <a:rPr lang="ko-KR" altLang="en-US" dirty="0" smtClean="0"/>
              <a:t> 소속</a:t>
            </a:r>
            <a:endParaRPr lang="en-US" altLang="ko-KR" dirty="0" smtClean="0"/>
          </a:p>
          <a:p>
            <a:r>
              <a:rPr lang="ko-KR" altLang="en-US" dirty="0" err="1"/>
              <a:t>오록스는</a:t>
            </a:r>
            <a:r>
              <a:rPr lang="ko-KR" altLang="en-US" dirty="0"/>
              <a:t> </a:t>
            </a:r>
            <a:r>
              <a:rPr lang="ko-KR" altLang="en-US" dirty="0" err="1"/>
              <a:t>우제목</a:t>
            </a:r>
            <a:r>
              <a:rPr lang="ko-KR" altLang="en-US" dirty="0"/>
              <a:t> </a:t>
            </a:r>
            <a:r>
              <a:rPr lang="ko-KR" altLang="en-US" dirty="0" err="1"/>
              <a:t>소과에</a:t>
            </a:r>
            <a:r>
              <a:rPr lang="ko-KR" altLang="en-US" dirty="0"/>
              <a:t> 속한다</a:t>
            </a:r>
            <a:r>
              <a:rPr lang="en-US" altLang="ko-KR" dirty="0"/>
              <a:t>. </a:t>
            </a:r>
            <a:r>
              <a:rPr lang="ko-KR" altLang="en-US" dirty="0"/>
              <a:t>소의 일종으로</a:t>
            </a:r>
            <a:r>
              <a:rPr lang="en-US" altLang="ko-KR" dirty="0"/>
              <a:t>, </a:t>
            </a:r>
            <a:r>
              <a:rPr lang="ko-KR" altLang="en-US" dirty="0"/>
              <a:t>유럽을 중심으로 유라시아 대륙 각지에 넓게 분포하고 있었지만</a:t>
            </a:r>
            <a:r>
              <a:rPr lang="en-US" altLang="ko-KR" dirty="0"/>
              <a:t>, 17</a:t>
            </a:r>
            <a:r>
              <a:rPr lang="ko-KR" altLang="en-US" dirty="0"/>
              <a:t>세기에 멸종했다</a:t>
            </a:r>
            <a:r>
              <a:rPr lang="en-US" altLang="ko-KR" dirty="0"/>
              <a:t>. </a:t>
            </a:r>
            <a:r>
              <a:rPr lang="ko-KR" altLang="en-US" dirty="0"/>
              <a:t>한편 한반도에서도 </a:t>
            </a:r>
            <a:r>
              <a:rPr lang="ko-KR" altLang="en-US" dirty="0" err="1"/>
              <a:t>오록스가</a:t>
            </a:r>
            <a:r>
              <a:rPr lang="ko-KR" altLang="en-US" dirty="0"/>
              <a:t> 서식하였다고 한다</a:t>
            </a:r>
            <a:r>
              <a:rPr lang="en-US" altLang="ko-KR" dirty="0"/>
              <a:t>. </a:t>
            </a:r>
            <a:r>
              <a:rPr lang="ko-KR" altLang="en-US" dirty="0"/>
              <a:t>현재의 유럽 계통 소의 선조에 해당되는 종으로</a:t>
            </a:r>
            <a:r>
              <a:rPr lang="en-US" altLang="ko-KR" dirty="0"/>
              <a:t>, </a:t>
            </a:r>
            <a:r>
              <a:rPr lang="ko-KR" altLang="en-US" dirty="0"/>
              <a:t>선사시대의 동굴 벽화에 그 모습이 남아 있다</a:t>
            </a:r>
            <a:r>
              <a:rPr lang="en-US" altLang="ko-KR" dirty="0"/>
              <a:t>. </a:t>
            </a:r>
            <a:r>
              <a:rPr lang="ko-KR" altLang="en-US" dirty="0"/>
              <a:t>몸길이는 </a:t>
            </a:r>
            <a:r>
              <a:rPr lang="en-US" altLang="ko-KR" dirty="0"/>
              <a:t>250~310 cm, </a:t>
            </a:r>
            <a:r>
              <a:rPr lang="ko-KR" altLang="en-US" dirty="0"/>
              <a:t>높이 </a:t>
            </a:r>
            <a:r>
              <a:rPr lang="en-US" altLang="ko-KR" dirty="0"/>
              <a:t>140~185 cm, </a:t>
            </a:r>
            <a:r>
              <a:rPr lang="ko-KR" altLang="en-US" dirty="0"/>
              <a:t>체중 </a:t>
            </a:r>
            <a:r>
              <a:rPr lang="en-US" altLang="ko-KR" dirty="0"/>
              <a:t>600~1000 kg </a:t>
            </a:r>
            <a:r>
              <a:rPr lang="ko-KR" altLang="en-US" dirty="0"/>
              <a:t>정도이다</a:t>
            </a:r>
            <a:r>
              <a:rPr lang="en-US" altLang="ko-KR" dirty="0"/>
              <a:t>. </a:t>
            </a:r>
            <a:r>
              <a:rPr lang="ko-KR" altLang="en-US" dirty="0"/>
              <a:t>몸의 빛깔은 수컷이 흑갈색 또는 흑색</a:t>
            </a:r>
            <a:r>
              <a:rPr lang="en-US" altLang="ko-KR" dirty="0"/>
              <a:t>, </a:t>
            </a:r>
            <a:r>
              <a:rPr lang="ko-KR" altLang="en-US" dirty="0"/>
              <a:t>암컷은 갈색이다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458" name="Picture 2" descr="http://upload.wikimedia.org/wikipedia/commons/thumb/c/c1/TudancaBull.JPG/500px-TudancaB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42" y="-459432"/>
            <a:ext cx="5577652" cy="418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cfile24.uf.tistory.com/image/2151674F52F71AC901A1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242" y="3057524"/>
            <a:ext cx="560070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5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smtClean="0"/>
              <a:t>시리아 당나귀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b="1" dirty="0"/>
              <a:t>시리아당나귀</a:t>
            </a:r>
            <a:r>
              <a:rPr lang="ko-KR" altLang="en-US" dirty="0"/>
              <a:t>는 </a:t>
            </a:r>
            <a:r>
              <a:rPr lang="ko-KR" altLang="en-US" dirty="0">
                <a:hlinkClick r:id="rId2" tooltip="시리아"/>
              </a:rPr>
              <a:t>시리아</a:t>
            </a:r>
            <a:r>
              <a:rPr lang="ko-KR" altLang="en-US" dirty="0"/>
              <a:t> 등 </a:t>
            </a:r>
            <a:r>
              <a:rPr lang="ko-KR" altLang="en-US" dirty="0">
                <a:hlinkClick r:id="rId3" tooltip="아라비아 반도"/>
              </a:rPr>
              <a:t>아라비아 반도</a:t>
            </a:r>
            <a:r>
              <a:rPr lang="ko-KR" altLang="en-US" dirty="0"/>
              <a:t>에 서식하던 야생 당나귀이다</a:t>
            </a:r>
            <a:r>
              <a:rPr lang="en-US" altLang="ko-KR" dirty="0"/>
              <a:t>. </a:t>
            </a:r>
            <a:r>
              <a:rPr lang="ko-KR" altLang="en-US" dirty="0"/>
              <a:t>남획과 서식지 파괴로 </a:t>
            </a:r>
            <a:r>
              <a:rPr lang="en-US" altLang="ko-KR" dirty="0"/>
              <a:t>1928</a:t>
            </a:r>
            <a:r>
              <a:rPr lang="ko-KR" altLang="en-US" dirty="0"/>
              <a:t>년에 그 모습이 사라졌다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 descr="http://file.instiz.net/data/file/20140410/3/9/c/39cdf641b7391384db91f7c95982c2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908720"/>
            <a:ext cx="5405586" cy="482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7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cfile24.uf.tistory.com/image/2519674D52F71AC61C0B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8" y="908720"/>
            <a:ext cx="9205937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0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u="sng" dirty="0" err="1" smtClean="0"/>
              <a:t>사우디가젤</a:t>
            </a:r>
            <a:endParaRPr lang="en-US" altLang="ko-KR" u="sng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가젤속</a:t>
            </a:r>
            <a:endParaRPr lang="en-US" altLang="ko-KR" dirty="0" smtClean="0"/>
          </a:p>
          <a:p>
            <a:r>
              <a:rPr lang="ko-KR" altLang="en-US" dirty="0"/>
              <a:t>혼자서 생활하거나 최대 </a:t>
            </a:r>
            <a:r>
              <a:rPr lang="en-US" altLang="ko-KR" dirty="0"/>
              <a:t>20</a:t>
            </a:r>
            <a:r>
              <a:rPr lang="ko-KR" altLang="en-US" dirty="0"/>
              <a:t>마리 정도가 무리를 이루기도 했으며</a:t>
            </a:r>
            <a:r>
              <a:rPr lang="en-US" altLang="ko-KR" dirty="0"/>
              <a:t>, </a:t>
            </a:r>
            <a:r>
              <a:rPr lang="ko-KR" altLang="en-US" dirty="0"/>
              <a:t>자갈이나 모래 평원에 서식했다</a:t>
            </a:r>
            <a:r>
              <a:rPr lang="en-US" altLang="ko-KR" dirty="0"/>
              <a:t>. </a:t>
            </a:r>
            <a:r>
              <a:rPr lang="ko-KR" altLang="en-US" dirty="0"/>
              <a:t>쿠웨이트부터 사우디아라비아를 지나 예멘에 이르는 아라비아 반도에 분포했다</a:t>
            </a:r>
            <a:r>
              <a:rPr lang="en-US" altLang="ko-KR" dirty="0"/>
              <a:t>. 1980</a:t>
            </a:r>
            <a:r>
              <a:rPr lang="ko-KR" altLang="en-US" dirty="0"/>
              <a:t>년대에 야생에서 멸종된 것으로 본다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  <p:pic>
        <p:nvPicPr>
          <p:cNvPr id="17410" name="Picture 2" descr="http://www.doopedia.co.kr/_upload/image/1504/15/150415019449260/150415019449260_thumb_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8704"/>
            <a:ext cx="34194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://upload.wikimedia.org/wikipedia/commons/8/86/Dorcasgazellemarwe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01" y="0"/>
            <a:ext cx="4668699" cy="700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farm4.staticflickr.com/3240/2331889260_cebced991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52" y="260647"/>
            <a:ext cx="9327976" cy="623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u="sng" dirty="0" err="1" smtClean="0"/>
              <a:t>하테비스트영양</a:t>
            </a:r>
            <a:r>
              <a:rPr lang="en-US" altLang="ko-KR" u="sng" dirty="0" smtClean="0"/>
              <a:t>(</a:t>
            </a:r>
            <a:r>
              <a:rPr lang="ko-KR" altLang="en-US" u="sng" dirty="0" err="1" smtClean="0"/>
              <a:t>북하테비스트</a:t>
            </a:r>
            <a:r>
              <a:rPr lang="en-US" altLang="ko-KR" u="sng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하테비스트속</a:t>
            </a:r>
            <a:endParaRPr lang="en-US" altLang="ko-KR" dirty="0" smtClean="0"/>
          </a:p>
          <a:p>
            <a:r>
              <a:rPr lang="ko-KR" altLang="en-US" dirty="0" err="1"/>
              <a:t>북하테비스트</a:t>
            </a:r>
            <a:r>
              <a:rPr lang="en-US" altLang="ko-KR" dirty="0"/>
              <a:t>(Bubal Hartebeest)</a:t>
            </a:r>
            <a:r>
              <a:rPr lang="ko-KR" altLang="en-US" dirty="0"/>
              <a:t>는 </a:t>
            </a:r>
            <a:r>
              <a:rPr lang="ko-KR" altLang="en-US" dirty="0" err="1"/>
              <a:t>하테비스트과에</a:t>
            </a:r>
            <a:r>
              <a:rPr lang="ko-KR" altLang="en-US" dirty="0"/>
              <a:t> 속한 종으로</a:t>
            </a:r>
            <a:r>
              <a:rPr lang="en-US" altLang="ko-KR" dirty="0"/>
              <a:t>, </a:t>
            </a:r>
            <a:r>
              <a:rPr lang="ko-KR" altLang="en-US" dirty="0"/>
              <a:t>개체군은 </a:t>
            </a:r>
            <a:r>
              <a:rPr lang="en-US" altLang="ko-KR" dirty="0"/>
              <a:t>4</a:t>
            </a:r>
            <a:r>
              <a:rPr lang="ko-KR" altLang="en-US" dirty="0"/>
              <a:t>개의 그룹으로 나뉘었었다</a:t>
            </a:r>
            <a:r>
              <a:rPr lang="en-US" altLang="ko-KR" dirty="0"/>
              <a:t>. </a:t>
            </a:r>
            <a:r>
              <a:rPr lang="ko-KR" altLang="en-US" dirty="0"/>
              <a:t>세력권을 가진 수컷은 </a:t>
            </a:r>
            <a:r>
              <a:rPr lang="en-US" altLang="ko-KR" dirty="0"/>
              <a:t>1~5</a:t>
            </a:r>
            <a:r>
              <a:rPr lang="ko-KR" altLang="en-US" dirty="0"/>
              <a:t>마리의 암컷들을 거느리고 있었다</a:t>
            </a:r>
            <a:r>
              <a:rPr lang="en-US" altLang="ko-KR" dirty="0"/>
              <a:t>. </a:t>
            </a:r>
            <a:r>
              <a:rPr lang="ko-KR" altLang="en-US" dirty="0" err="1">
                <a:hlinkClick r:id="rId2" tooltip="하테비스트 (없는 문서)"/>
              </a:rPr>
              <a:t>하테비스트</a:t>
            </a:r>
            <a:r>
              <a:rPr lang="ko-KR" altLang="en-US" dirty="0" err="1"/>
              <a:t>는</a:t>
            </a:r>
            <a:r>
              <a:rPr lang="ko-KR" altLang="en-US" dirty="0"/>
              <a:t> </a:t>
            </a:r>
            <a:r>
              <a:rPr lang="ko-KR" altLang="en-US" dirty="0">
                <a:hlinkClick r:id="rId3" tooltip="사슴영양 (없는 문서)"/>
              </a:rPr>
              <a:t>사슴영양</a:t>
            </a:r>
            <a:r>
              <a:rPr lang="ko-KR" altLang="en-US" dirty="0"/>
              <a:t> 이라고 부른다</a:t>
            </a:r>
            <a:r>
              <a:rPr lang="en-US" altLang="ko-KR" dirty="0" smtClean="0"/>
              <a:t>.</a:t>
            </a:r>
          </a:p>
          <a:p>
            <a:r>
              <a:rPr lang="en-US" altLang="ko-KR" dirty="0">
                <a:hlinkClick r:id="rId4" tooltip="19세기"/>
              </a:rPr>
              <a:t>19</a:t>
            </a:r>
            <a:r>
              <a:rPr lang="ko-KR" altLang="en-US" dirty="0">
                <a:hlinkClick r:id="rId4" tooltip="19세기"/>
              </a:rPr>
              <a:t>세기</a:t>
            </a:r>
            <a:r>
              <a:rPr lang="ko-KR" altLang="en-US" dirty="0"/>
              <a:t> 말</a:t>
            </a:r>
            <a:r>
              <a:rPr lang="en-US" altLang="ko-KR" dirty="0"/>
              <a:t>, </a:t>
            </a:r>
            <a:r>
              <a:rPr lang="ko-KR" altLang="en-US" dirty="0"/>
              <a:t>유럽 이민자들은 </a:t>
            </a:r>
            <a:r>
              <a:rPr lang="ko-KR" altLang="en-US" dirty="0" err="1"/>
              <a:t>북하테비스트를</a:t>
            </a:r>
            <a:r>
              <a:rPr lang="ko-KR" altLang="en-US" dirty="0"/>
              <a:t> 사냥하여 고기와 가죽을 얻었다</a:t>
            </a:r>
            <a:r>
              <a:rPr lang="en-US" altLang="ko-KR" dirty="0"/>
              <a:t>. </a:t>
            </a:r>
            <a:r>
              <a:rPr lang="ko-KR" altLang="en-US" dirty="0"/>
              <a:t>최후의 개체가 </a:t>
            </a:r>
            <a:r>
              <a:rPr lang="en-US" altLang="ko-KR" dirty="0"/>
              <a:t>1905</a:t>
            </a:r>
            <a:r>
              <a:rPr lang="ko-KR" altLang="en-US" dirty="0"/>
              <a:t>년에 잡혀 </a:t>
            </a:r>
            <a:r>
              <a:rPr lang="ko-KR" altLang="en-US" dirty="0">
                <a:hlinkClick r:id="rId5" tooltip="런던"/>
              </a:rPr>
              <a:t>런던</a:t>
            </a:r>
            <a:r>
              <a:rPr lang="ko-KR" altLang="en-US" dirty="0"/>
              <a:t>의 동물원으로 이송되고</a:t>
            </a:r>
            <a:r>
              <a:rPr lang="en-US" altLang="ko-KR" dirty="0"/>
              <a:t>, </a:t>
            </a:r>
            <a:r>
              <a:rPr lang="en-US" altLang="ko-KR" dirty="0">
                <a:hlinkClick r:id="rId6" tooltip="1923년"/>
              </a:rPr>
              <a:t>1923</a:t>
            </a:r>
            <a:r>
              <a:rPr lang="ko-KR" altLang="en-US" dirty="0">
                <a:hlinkClick r:id="rId6" tooltip="1923년"/>
              </a:rPr>
              <a:t>년</a:t>
            </a:r>
            <a:r>
              <a:rPr lang="ko-KR" altLang="en-US" dirty="0"/>
              <a:t> </a:t>
            </a:r>
            <a:r>
              <a:rPr lang="en-US" altLang="ko-KR" dirty="0">
                <a:hlinkClick r:id="rId7" tooltip="11월 24일"/>
              </a:rPr>
              <a:t>11</a:t>
            </a:r>
            <a:r>
              <a:rPr lang="ko-KR" altLang="en-US" dirty="0">
                <a:hlinkClick r:id="rId7" tooltip="11월 24일"/>
              </a:rPr>
              <a:t>월 </a:t>
            </a:r>
            <a:r>
              <a:rPr lang="en-US" altLang="ko-KR" dirty="0">
                <a:hlinkClick r:id="rId7" tooltip="11월 24일"/>
              </a:rPr>
              <a:t>24</a:t>
            </a:r>
            <a:r>
              <a:rPr lang="ko-KR" altLang="en-US" dirty="0">
                <a:hlinkClick r:id="rId7" tooltip="11월 24일"/>
              </a:rPr>
              <a:t>일</a:t>
            </a:r>
            <a:r>
              <a:rPr lang="ko-KR" altLang="en-US" dirty="0"/>
              <a:t>에 이송된 </a:t>
            </a:r>
            <a:r>
              <a:rPr lang="ko-KR" altLang="en-US" dirty="0" err="1"/>
              <a:t>북하테비스트의</a:t>
            </a:r>
            <a:r>
              <a:rPr lang="ko-KR" altLang="en-US" dirty="0"/>
              <a:t> 죽음으로써 </a:t>
            </a:r>
            <a:r>
              <a:rPr lang="ko-KR" altLang="en-US" dirty="0" err="1"/>
              <a:t>북하테비스트는</a:t>
            </a:r>
            <a:r>
              <a:rPr lang="ko-KR" altLang="en-US" dirty="0"/>
              <a:t> 절멸했다</a:t>
            </a:r>
            <a:r>
              <a:rPr lang="en-US" altLang="ko-KR" dirty="0"/>
              <a:t>. </a:t>
            </a:r>
            <a:r>
              <a:rPr lang="ko-KR" altLang="en-US" dirty="0"/>
              <a:t>하지만 </a:t>
            </a:r>
            <a:r>
              <a:rPr lang="ko-KR" altLang="en-US" dirty="0" err="1">
                <a:hlinkClick r:id="rId2" tooltip="하테비스트 (없는 문서)"/>
              </a:rPr>
              <a:t>하테비스트</a:t>
            </a:r>
            <a:r>
              <a:rPr lang="ko-KR" altLang="en-US" dirty="0" err="1"/>
              <a:t>는</a:t>
            </a:r>
            <a:r>
              <a:rPr lang="ko-KR" altLang="en-US" dirty="0"/>
              <a:t> 완전히 멸종 </a:t>
            </a:r>
            <a:r>
              <a:rPr lang="ko-KR" altLang="en-US" dirty="0" err="1"/>
              <a:t>한것이</a:t>
            </a:r>
            <a:r>
              <a:rPr lang="ko-KR" altLang="en-US" dirty="0"/>
              <a:t> 아니다</a:t>
            </a:r>
            <a:r>
              <a:rPr lang="en-US" altLang="ko-KR" dirty="0"/>
              <a:t>. </a:t>
            </a:r>
            <a:r>
              <a:rPr lang="ko-KR" altLang="en-US" dirty="0"/>
              <a:t>조금씩 수를 </a:t>
            </a:r>
            <a:r>
              <a:rPr lang="ko-KR" altLang="en-US" dirty="0" err="1"/>
              <a:t>늘어나고있다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 descr="Bubalhartebeest-londonzo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-171400"/>
            <a:ext cx="5758844" cy="44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www.numerousmoney.com/tboard/data/board/ww11/file_in_body/1/myanmar2028199329b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3805810"/>
            <a:ext cx="5758845" cy="305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47500" lnSpcReduction="20000"/>
          </a:bodyPr>
          <a:lstStyle/>
          <a:p>
            <a:endParaRPr lang="en-US" altLang="ko-KR" dirty="0"/>
          </a:p>
          <a:p>
            <a:r>
              <a:rPr lang="ko-KR" altLang="en-US" sz="2900" u="sng" dirty="0" smtClean="0"/>
              <a:t>아시아코끼리</a:t>
            </a:r>
            <a:r>
              <a:rPr lang="en-US" altLang="ko-KR" sz="2900" u="sng" dirty="0" smtClean="0"/>
              <a:t>(</a:t>
            </a:r>
            <a:r>
              <a:rPr lang="ko-KR" altLang="en-US" sz="2900" u="sng" dirty="0" smtClean="0"/>
              <a:t>시리아코끼리</a:t>
            </a:r>
            <a:r>
              <a:rPr lang="en-US" altLang="ko-KR" sz="2900" u="sng" dirty="0" smtClean="0"/>
              <a:t>/</a:t>
            </a:r>
            <a:r>
              <a:rPr lang="ko-KR" altLang="en-US" sz="2900" u="sng" dirty="0" smtClean="0"/>
              <a:t>중국코끼리</a:t>
            </a:r>
            <a:r>
              <a:rPr lang="en-US" altLang="ko-KR" sz="2900" u="sng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err="1" smtClean="0"/>
              <a:t>코끼리과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아시아코끼리속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아시아 코끼리들이 밀렵과 무분별한 벌목</a:t>
            </a:r>
            <a:r>
              <a:rPr lang="en-US" altLang="ko-KR" dirty="0"/>
              <a:t>, </a:t>
            </a:r>
            <a:r>
              <a:rPr lang="ko-KR" altLang="en-US" dirty="0"/>
              <a:t>개간 등으로 멸종위기에 처해 있다고 스위스에 본부를 둔 세계야생동물기금</a:t>
            </a:r>
            <a:r>
              <a:rPr lang="en-US" altLang="ko-KR" dirty="0"/>
              <a:t>(WWF, World Wide Fund)</a:t>
            </a:r>
            <a:r>
              <a:rPr lang="ko-KR" altLang="en-US" dirty="0"/>
              <a:t>이 지난 </a:t>
            </a:r>
            <a:r>
              <a:rPr lang="en-US" altLang="ko-KR" dirty="0"/>
              <a:t>12</a:t>
            </a:r>
            <a:r>
              <a:rPr lang="ko-KR" altLang="en-US" dirty="0"/>
              <a:t>일 배포한 보고서에서 전했다</a:t>
            </a:r>
            <a:r>
              <a:rPr lang="en-US" altLang="ko-KR" dirty="0"/>
              <a:t>. </a:t>
            </a:r>
            <a:r>
              <a:rPr lang="ko-KR" altLang="en-US" dirty="0"/>
              <a:t>이 보고서에 따르면 서식지를 뺏긴 코끼리들이 사람을 공격하는 등 인간과 코끼리 사이의 대결 상황이 벌어지고 있다</a:t>
            </a:r>
            <a:r>
              <a:rPr lang="en-US" altLang="ko-KR" dirty="0"/>
              <a:t>. WWF</a:t>
            </a:r>
            <a:r>
              <a:rPr lang="ko-KR" altLang="en-US" dirty="0"/>
              <a:t>는 지금과 같은 대결 상황을 해소하기 위해 관련 국가들의 대처와 선진국의 적극적인 경제적 도움을 요청했다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  <a:p>
            <a:r>
              <a:rPr lang="ko-KR" altLang="en-US" dirty="0"/>
              <a:t>이 보고서에 따르면 </a:t>
            </a:r>
            <a:r>
              <a:rPr lang="en-US" altLang="ko-KR" dirty="0"/>
              <a:t>20</a:t>
            </a:r>
            <a:r>
              <a:rPr lang="ko-KR" altLang="en-US" dirty="0"/>
              <a:t>세기 초 아시아 코끼리는 시리아와 이라크에서부터 중국 황해에 이르는 넓은 지역에 약 </a:t>
            </a:r>
            <a:r>
              <a:rPr lang="en-US" altLang="ko-KR" dirty="0"/>
              <a:t>10</a:t>
            </a:r>
            <a:r>
              <a:rPr lang="ko-KR" altLang="en-US" dirty="0"/>
              <a:t>만 마리가 서식하고 있었다</a:t>
            </a:r>
            <a:r>
              <a:rPr lang="en-US" altLang="ko-KR" dirty="0"/>
              <a:t>. </a:t>
            </a:r>
            <a:r>
              <a:rPr lang="ko-KR" altLang="en-US" dirty="0"/>
              <a:t>그러나 현재 아시아 코끼리는 아프리카에 서식하고 있는 코끼리의 약 </a:t>
            </a:r>
            <a:r>
              <a:rPr lang="en-US" altLang="ko-KR" dirty="0"/>
              <a:t>10% </a:t>
            </a:r>
            <a:r>
              <a:rPr lang="ko-KR" altLang="en-US" dirty="0"/>
              <a:t>수준인 약 </a:t>
            </a:r>
            <a:r>
              <a:rPr lang="en-US" altLang="ko-KR" dirty="0"/>
              <a:t>35,000∼50,000 </a:t>
            </a:r>
            <a:r>
              <a:rPr lang="ko-KR" altLang="en-US" dirty="0"/>
              <a:t>마리만이 베트남</a:t>
            </a:r>
            <a:r>
              <a:rPr lang="en-US" altLang="ko-KR" dirty="0"/>
              <a:t>, </a:t>
            </a:r>
            <a:r>
              <a:rPr lang="ko-KR" altLang="en-US" dirty="0"/>
              <a:t>캄보디아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인도 등 아시아 </a:t>
            </a:r>
            <a:r>
              <a:rPr lang="en-US" altLang="ko-KR" dirty="0"/>
              <a:t>13</a:t>
            </a:r>
            <a:r>
              <a:rPr lang="ko-KR" altLang="en-US" dirty="0"/>
              <a:t>개국의 좁은 열대 우림 지역에서 서식하고 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/>
              <a:t>그런데 벌목이나 개간</a:t>
            </a:r>
            <a:r>
              <a:rPr lang="en-US" altLang="ko-KR" dirty="0"/>
              <a:t>, </a:t>
            </a:r>
            <a:r>
              <a:rPr lang="ko-KR" altLang="en-US" dirty="0"/>
              <a:t>각종 개발사업은 얼마 남지 않은 코끼리의 서식지마저 축소시키고 있다</a:t>
            </a:r>
            <a:r>
              <a:rPr lang="en-US" altLang="ko-KR" dirty="0"/>
              <a:t>. </a:t>
            </a:r>
            <a:r>
              <a:rPr lang="ko-KR" altLang="en-US" dirty="0"/>
              <a:t>그 결과 이동경로가 파괴된 코끼리들이 먹이를 구하기 위해 경작지를 침범하게 됐으며 이 과정에서 매년 </a:t>
            </a:r>
            <a:r>
              <a:rPr lang="ko-KR" altLang="en-US" dirty="0" err="1"/>
              <a:t>수백명의</a:t>
            </a:r>
            <a:r>
              <a:rPr lang="ko-KR" altLang="en-US" dirty="0"/>
              <a:t> 사람을 해치고 있다고 </a:t>
            </a:r>
            <a:r>
              <a:rPr lang="en-US" altLang="ko-KR" dirty="0"/>
              <a:t>WWF</a:t>
            </a:r>
            <a:r>
              <a:rPr lang="ko-KR" altLang="en-US" dirty="0"/>
              <a:t>는 전했다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/>
              <a:t>이렇게 되자 사람들은 총이나 독극물로 코끼리를 사냥하고 있다</a:t>
            </a:r>
            <a:r>
              <a:rPr lang="en-US" altLang="ko-KR" dirty="0"/>
              <a:t>. </a:t>
            </a:r>
            <a:r>
              <a:rPr lang="ko-KR" altLang="en-US" dirty="0"/>
              <a:t>그 외 차나 기차에 쳐서 죽는 코끼리도 해마다 증가하는 추세이며 살아 남은 코끼리들은 벌목장의 짐꾼으로 혹사되고 있다</a:t>
            </a:r>
            <a:r>
              <a:rPr lang="en-US" altLang="ko-KR" dirty="0"/>
              <a:t>. 1997</a:t>
            </a:r>
            <a:r>
              <a:rPr lang="ko-KR" altLang="en-US" dirty="0"/>
              <a:t>년에는 스리랑카에서만 </a:t>
            </a:r>
            <a:r>
              <a:rPr lang="en-US" altLang="ko-KR" dirty="0"/>
              <a:t>126</a:t>
            </a:r>
            <a:r>
              <a:rPr lang="ko-KR" altLang="en-US" dirty="0"/>
              <a:t>마리의 코끼리가 교통사고로 죽었다</a:t>
            </a:r>
            <a:r>
              <a:rPr lang="en-US" altLang="ko-KR" dirty="0"/>
              <a:t>. </a:t>
            </a:r>
            <a:r>
              <a:rPr lang="ko-KR" altLang="en-US" dirty="0"/>
              <a:t>말 그대로 코끼리와 인간 사이의 투쟁이 벌어지고 있는 셈이다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/>
              <a:t>WWF</a:t>
            </a:r>
            <a:r>
              <a:rPr lang="ko-KR" altLang="en-US" dirty="0"/>
              <a:t>는 코끼리 보호를 위한 아시아 각국의 시급한 대책을 촉구했다</a:t>
            </a:r>
            <a:r>
              <a:rPr lang="en-US" altLang="ko-KR" dirty="0"/>
              <a:t>. </a:t>
            </a:r>
            <a:r>
              <a:rPr lang="ko-KR" altLang="en-US" dirty="0"/>
              <a:t>이를 위해 우선 </a:t>
            </a:r>
            <a:r>
              <a:rPr lang="en-US" altLang="ko-KR" dirty="0"/>
              <a:t>'</a:t>
            </a:r>
            <a:r>
              <a:rPr lang="ko-KR" altLang="en-US" dirty="0" err="1"/>
              <a:t>멸종위기종</a:t>
            </a:r>
            <a:r>
              <a:rPr lang="ko-KR" altLang="en-US" dirty="0"/>
              <a:t> 국제 거래에 대한 조약</a:t>
            </a:r>
            <a:r>
              <a:rPr lang="en-US" altLang="ko-KR" dirty="0"/>
              <a:t>'(CITES)</a:t>
            </a:r>
            <a:r>
              <a:rPr lang="ko-KR" altLang="en-US" dirty="0"/>
              <a:t>과 각국의 관련 법규를 강화해 코끼리 밀거래를 막아야 하며</a:t>
            </a:r>
            <a:r>
              <a:rPr lang="en-US" altLang="ko-KR" dirty="0"/>
              <a:t>, </a:t>
            </a:r>
            <a:r>
              <a:rPr lang="ko-KR" altLang="en-US" dirty="0"/>
              <a:t>국내외 기업들로 하여금 </a:t>
            </a:r>
            <a:r>
              <a:rPr lang="ko-KR" altLang="en-US" dirty="0" err="1"/>
              <a:t>생물종의</a:t>
            </a:r>
            <a:r>
              <a:rPr lang="ko-KR" altLang="en-US" dirty="0"/>
              <a:t> 다양성을 유지할 수 있는 수준에서 자연자원을 채취할 것을 권고했다</a:t>
            </a:r>
            <a:r>
              <a:rPr lang="en-US" altLang="ko-KR" dirty="0"/>
              <a:t>. </a:t>
            </a:r>
            <a:r>
              <a:rPr lang="ko-KR" altLang="en-US" dirty="0"/>
              <a:t>또 밀림의 건전한 이용을 위한 정책도 강구돼야 한다고 주장했다</a:t>
            </a:r>
            <a:r>
              <a:rPr lang="en-US" altLang="ko-KR" dirty="0"/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/>
              <a:t>코끼리는 유엔의 </a:t>
            </a:r>
            <a:r>
              <a:rPr lang="en-US" altLang="ko-KR" dirty="0"/>
              <a:t>CITES</a:t>
            </a:r>
            <a:r>
              <a:rPr lang="ko-KR" altLang="en-US" dirty="0"/>
              <a:t>에 따라 국가간의 거래가 금지돼 있는 동물이다</a:t>
            </a:r>
            <a:r>
              <a:rPr lang="en-US" altLang="ko-KR" dirty="0"/>
              <a:t>. </a:t>
            </a:r>
            <a:r>
              <a:rPr lang="ko-KR" altLang="en-US" dirty="0"/>
              <a:t>그러나 이 조약은 코끼리가 살고 있는 국가 안에서 이뤄지는 상아의 거래 등을 막지는 못하고 있다</a:t>
            </a:r>
            <a:r>
              <a:rPr lang="en-US" altLang="ko-KR" dirty="0"/>
              <a:t>. </a:t>
            </a:r>
            <a:r>
              <a:rPr lang="ko-KR" altLang="en-US" dirty="0"/>
              <a:t>그 결과 일부 국가에서는 이미 코끼리의 수가 급격히 줄고 있다</a:t>
            </a:r>
            <a:r>
              <a:rPr lang="en-US" altLang="ko-KR" dirty="0"/>
              <a:t>. </a:t>
            </a:r>
            <a:r>
              <a:rPr lang="ko-KR" altLang="en-US" dirty="0"/>
              <a:t>캄보디아에서는 </a:t>
            </a:r>
            <a:r>
              <a:rPr lang="en-US" altLang="ko-KR" dirty="0"/>
              <a:t>10</a:t>
            </a:r>
            <a:r>
              <a:rPr lang="ko-KR" altLang="en-US" dirty="0"/>
              <a:t>년 전 </a:t>
            </a:r>
            <a:r>
              <a:rPr lang="en-US" altLang="ko-KR" dirty="0"/>
              <a:t>2,000</a:t>
            </a:r>
            <a:r>
              <a:rPr lang="ko-KR" altLang="en-US" dirty="0"/>
              <a:t>마리이던 것이 </a:t>
            </a:r>
            <a:r>
              <a:rPr lang="en-US" altLang="ko-KR" dirty="0"/>
              <a:t>400</a:t>
            </a:r>
            <a:r>
              <a:rPr lang="ko-KR" altLang="en-US" dirty="0"/>
              <a:t>마리로 줄었으며</a:t>
            </a:r>
            <a:r>
              <a:rPr lang="en-US" altLang="ko-KR" dirty="0"/>
              <a:t>, </a:t>
            </a:r>
            <a:r>
              <a:rPr lang="ko-KR" altLang="en-US" dirty="0"/>
              <a:t>베트남에서는 </a:t>
            </a:r>
            <a:r>
              <a:rPr lang="en-US" altLang="ko-KR" dirty="0"/>
              <a:t>1,500</a:t>
            </a:r>
            <a:r>
              <a:rPr lang="ko-KR" altLang="en-US" dirty="0"/>
              <a:t>마리에서 </a:t>
            </a:r>
            <a:r>
              <a:rPr lang="en-US" altLang="ko-KR" dirty="0"/>
              <a:t>150</a:t>
            </a:r>
            <a:r>
              <a:rPr lang="ko-KR" altLang="en-US" dirty="0"/>
              <a:t>마리 이하로 줄었다</a:t>
            </a:r>
            <a:r>
              <a:rPr lang="en-US" altLang="ko-KR" dirty="0"/>
              <a:t>. </a:t>
            </a:r>
            <a:r>
              <a:rPr lang="ko-KR" altLang="en-US" dirty="0"/>
              <a:t>이 달 초 나온 캄보디아의 한 보고서에 따르면 </a:t>
            </a:r>
            <a:r>
              <a:rPr lang="en-US" altLang="ko-KR" dirty="0"/>
              <a:t>12</a:t>
            </a:r>
            <a:r>
              <a:rPr lang="ko-KR" altLang="en-US" dirty="0"/>
              <a:t>마리의 코끼리가 밀렵꾼들에게 사살된 사건이 발생했는데</a:t>
            </a:r>
            <a:r>
              <a:rPr lang="en-US" altLang="ko-KR" dirty="0"/>
              <a:t>, </a:t>
            </a:r>
            <a:r>
              <a:rPr lang="ko-KR" altLang="en-US" dirty="0"/>
              <a:t>밀렵꾼 중에는 군인과 경찰관</a:t>
            </a:r>
            <a:r>
              <a:rPr lang="en-US" altLang="ko-KR" dirty="0"/>
              <a:t>, </a:t>
            </a:r>
            <a:r>
              <a:rPr lang="ko-KR" altLang="en-US" dirty="0"/>
              <a:t>공무원들도 포함돼 있어 충격을 줬다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4338" name="Picture 2" descr="http://news.dongascience.com/MEDIA/Photo/2000/12/15/20001215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0"/>
            <a:ext cx="5940152" cy="403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greenbee.co.kr/blog/attach/1/10940493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813805"/>
            <a:ext cx="5818101" cy="30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멸종동물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r>
              <a:rPr lang="ko-KR" altLang="en-US" sz="5600" u="sng" dirty="0" smtClean="0"/>
              <a:t>북부수마트라코뿔소</a:t>
            </a:r>
            <a:endParaRPr lang="en-US" altLang="ko-KR" sz="5600" u="sng" dirty="0" smtClean="0"/>
          </a:p>
          <a:p>
            <a:endParaRPr lang="en-US" altLang="ko-KR" sz="2000" dirty="0"/>
          </a:p>
          <a:p>
            <a:r>
              <a:rPr lang="ko-KR" altLang="en-US" sz="2000" dirty="0" err="1" smtClean="0"/>
              <a:t>코뿔소과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수마트라코뿔소속</a:t>
            </a:r>
            <a:endParaRPr lang="en-US" altLang="ko-KR" sz="2000" dirty="0" smtClean="0"/>
          </a:p>
          <a:p>
            <a:r>
              <a:rPr lang="ko-KR" altLang="en-US" sz="2000" dirty="0" smtClean="0"/>
              <a:t>수마트라 코뿔소는 몸길이</a:t>
            </a:r>
            <a:endParaRPr lang="en-US" altLang="ko-KR" sz="2000" dirty="0" smtClean="0"/>
          </a:p>
          <a:p>
            <a:r>
              <a:rPr lang="en-US" altLang="ko-KR" sz="2000" dirty="0" smtClean="0"/>
              <a:t>2.5~3m</a:t>
            </a:r>
            <a:r>
              <a:rPr lang="ko-KR" altLang="en-US" sz="2000" dirty="0" smtClean="0"/>
              <a:t>의 대형 코뿔소로</a:t>
            </a:r>
            <a:endParaRPr lang="en-US" altLang="ko-KR" sz="2000" dirty="0" smtClean="0"/>
          </a:p>
          <a:p>
            <a:r>
              <a:rPr lang="ko-KR" altLang="en-US" sz="2000" dirty="0" smtClean="0"/>
              <a:t>한 때는 동남아시아 전역에</a:t>
            </a:r>
            <a:endParaRPr lang="en-US" altLang="ko-KR" sz="2000" dirty="0" smtClean="0"/>
          </a:p>
          <a:p>
            <a:r>
              <a:rPr lang="ko-KR" altLang="en-US" sz="2000" dirty="0" smtClean="0"/>
              <a:t>서식하고 있었지만</a:t>
            </a:r>
            <a:endParaRPr lang="en-US" altLang="ko-KR" sz="2000" dirty="0" smtClean="0"/>
          </a:p>
          <a:p>
            <a:r>
              <a:rPr lang="ko-KR" altLang="en-US" sz="2000" dirty="0" smtClean="0"/>
              <a:t>현재는 동남아시아의 수마트라</a:t>
            </a:r>
            <a:endParaRPr lang="en-US" altLang="ko-KR" sz="2000" dirty="0" smtClean="0"/>
          </a:p>
          <a:p>
            <a:r>
              <a:rPr lang="ko-KR" altLang="en-US" sz="2000" dirty="0" smtClean="0"/>
              <a:t>섬 등 </a:t>
            </a:r>
            <a:r>
              <a:rPr lang="ko-KR" altLang="en-US" sz="2000" dirty="0" err="1" smtClean="0"/>
              <a:t>일부지역에서만</a:t>
            </a:r>
            <a:r>
              <a:rPr lang="ko-KR" altLang="en-US" sz="2000" dirty="0" smtClean="0"/>
              <a:t> 볼 수 </a:t>
            </a:r>
            <a:endParaRPr lang="en-US" altLang="ko-KR" sz="2000" dirty="0" smtClean="0"/>
          </a:p>
          <a:p>
            <a:r>
              <a:rPr lang="ko-KR" altLang="en-US" sz="2000" dirty="0" smtClean="0"/>
              <a:t>있는 세계에서 가장 희귀한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코불소이다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4000" dirty="0" smtClean="0"/>
              <a:t>수마트라 코뿔소는 일반적으로</a:t>
            </a:r>
            <a:endParaRPr lang="en-US" altLang="ko-KR" sz="4000" dirty="0" smtClean="0"/>
          </a:p>
          <a:p>
            <a:r>
              <a:rPr lang="ko-KR" altLang="en-US" sz="4000" dirty="0" smtClean="0"/>
              <a:t>알고 있는 코뿔소들과</a:t>
            </a:r>
            <a:endParaRPr lang="en-US" altLang="ko-KR" sz="4000" dirty="0" smtClean="0"/>
          </a:p>
          <a:p>
            <a:r>
              <a:rPr lang="ko-KR" altLang="en-US" sz="4000" dirty="0" smtClean="0"/>
              <a:t>생김새가 조금 다르다</a:t>
            </a:r>
            <a:r>
              <a:rPr lang="en-US" altLang="ko-KR" sz="4000" dirty="0" smtClean="0"/>
              <a:t>.</a:t>
            </a:r>
          </a:p>
          <a:p>
            <a:r>
              <a:rPr lang="ko-KR" altLang="en-US" sz="4000" dirty="0" smtClean="0"/>
              <a:t>우리가 대개 보던 코뿔소들은</a:t>
            </a:r>
            <a:endParaRPr lang="en-US" altLang="ko-KR" sz="4000" dirty="0" smtClean="0"/>
          </a:p>
          <a:p>
            <a:r>
              <a:rPr lang="ko-KR" altLang="en-US" sz="4000" dirty="0" smtClean="0"/>
              <a:t>몸에 털이 매우 적은 편에</a:t>
            </a:r>
            <a:endParaRPr lang="en-US" altLang="ko-KR" sz="4000" dirty="0" smtClean="0"/>
          </a:p>
          <a:p>
            <a:r>
              <a:rPr lang="ko-KR" altLang="en-US" sz="4000" dirty="0" smtClean="0"/>
              <a:t>속하지만 수마트라 </a:t>
            </a:r>
            <a:r>
              <a:rPr lang="ko-KR" altLang="en-US" sz="4000" dirty="0" err="1" smtClean="0"/>
              <a:t>코불소의</a:t>
            </a:r>
            <a:endParaRPr lang="en-US" altLang="ko-KR" sz="4000" dirty="0" smtClean="0"/>
          </a:p>
          <a:p>
            <a:r>
              <a:rPr lang="ko-KR" altLang="en-US" sz="4000" dirty="0" smtClean="0"/>
              <a:t>경우 </a:t>
            </a:r>
            <a:r>
              <a:rPr lang="en-US" altLang="ko-KR" sz="4000" dirty="0" smtClean="0"/>
              <a:t>‘</a:t>
            </a:r>
            <a:r>
              <a:rPr lang="ko-KR" altLang="en-US" sz="4000" dirty="0" err="1" smtClean="0"/>
              <a:t>털코뿔소</a:t>
            </a:r>
            <a:r>
              <a:rPr lang="en-US" altLang="ko-KR" sz="4000" dirty="0" smtClean="0"/>
              <a:t>’</a:t>
            </a:r>
            <a:r>
              <a:rPr lang="ko-KR" altLang="en-US" sz="4000" dirty="0" smtClean="0"/>
              <a:t>라는 별칭처럼</a:t>
            </a:r>
            <a:endParaRPr lang="en-US" altLang="ko-KR" sz="4000" dirty="0" smtClean="0"/>
          </a:p>
          <a:p>
            <a:r>
              <a:rPr lang="ko-KR" altLang="en-US" sz="4000" dirty="0" smtClean="0"/>
              <a:t>온 몸에 털이 뒤덮여있다</a:t>
            </a:r>
            <a:r>
              <a:rPr lang="en-US" altLang="ko-KR" sz="4000" dirty="0" smtClean="0"/>
              <a:t>.</a:t>
            </a:r>
          </a:p>
          <a:p>
            <a:r>
              <a:rPr lang="ko-KR" altLang="en-US" sz="2000" dirty="0" smtClean="0"/>
              <a:t>개체마다 털의 분포는</a:t>
            </a:r>
            <a:endParaRPr lang="en-US" altLang="ko-KR" sz="2000" dirty="0" smtClean="0"/>
          </a:p>
          <a:p>
            <a:r>
              <a:rPr lang="ko-KR" altLang="en-US" sz="2000" dirty="0" smtClean="0"/>
              <a:t>조금씩 다르게 나타나기는</a:t>
            </a:r>
            <a:endParaRPr lang="en-US" altLang="ko-KR" sz="2000" dirty="0" smtClean="0"/>
          </a:p>
          <a:p>
            <a:r>
              <a:rPr lang="ko-KR" altLang="en-US" sz="2000" dirty="0" smtClean="0"/>
              <a:t>하지만 이 털은 수마트라코뿔소</a:t>
            </a:r>
            <a:endParaRPr lang="en-US" altLang="ko-KR" sz="2000" dirty="0" smtClean="0"/>
          </a:p>
          <a:p>
            <a:r>
              <a:rPr lang="ko-KR" altLang="en-US" sz="2000" dirty="0" smtClean="0"/>
              <a:t>와 다른 코뿔소를 구분해 주는</a:t>
            </a:r>
            <a:endParaRPr lang="en-US" altLang="ko-KR" sz="2000" dirty="0" smtClean="0"/>
          </a:p>
          <a:p>
            <a:r>
              <a:rPr lang="ko-KR" altLang="en-US" sz="2000" dirty="0" smtClean="0"/>
              <a:t>가장 큰 차이점 중 하나이다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더운 곳에서 서식하는 이 대형동물은</a:t>
            </a:r>
            <a:endParaRPr lang="en-US" altLang="ko-KR" sz="2000" dirty="0" smtClean="0"/>
          </a:p>
          <a:p>
            <a:r>
              <a:rPr lang="ko-KR" altLang="en-US" sz="2000" dirty="0" smtClean="0"/>
              <a:t>한국의 멧돼지와 생활방식이 매우</a:t>
            </a:r>
            <a:endParaRPr lang="en-US" altLang="ko-KR" sz="2000" dirty="0" smtClean="0"/>
          </a:p>
          <a:p>
            <a:r>
              <a:rPr lang="ko-KR" altLang="en-US" sz="2000" dirty="0" smtClean="0"/>
              <a:t>비슷하다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동남아시아의 더운</a:t>
            </a:r>
            <a:endParaRPr lang="en-US" altLang="ko-KR" sz="2000" dirty="0" smtClean="0"/>
          </a:p>
          <a:p>
            <a:r>
              <a:rPr lang="ko-KR" altLang="en-US" sz="2000" dirty="0" smtClean="0"/>
              <a:t>기후를 피하기 위해서</a:t>
            </a:r>
            <a:endParaRPr lang="en-US" altLang="ko-KR" sz="2000" dirty="0" smtClean="0"/>
          </a:p>
          <a:p>
            <a:r>
              <a:rPr lang="ko-KR" altLang="en-US" sz="2000" dirty="0" smtClean="0"/>
              <a:t>이 동물들은 구덩이를 파서 진흙목욕을</a:t>
            </a:r>
            <a:endParaRPr lang="en-US" altLang="ko-KR" sz="2000" dirty="0" smtClean="0"/>
          </a:p>
          <a:p>
            <a:r>
              <a:rPr lang="ko-KR" altLang="en-US" sz="2000" dirty="0" smtClean="0"/>
              <a:t>즐긴다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이런 진흙목욕을 통해 더위를</a:t>
            </a:r>
            <a:endParaRPr lang="en-US" altLang="ko-KR" sz="2000" dirty="0" smtClean="0"/>
          </a:p>
          <a:p>
            <a:r>
              <a:rPr lang="ko-KR" altLang="en-US" sz="2000" dirty="0" smtClean="0"/>
              <a:t>피하는 것은 물론 기생충들로부터 몸을</a:t>
            </a:r>
            <a:endParaRPr lang="en-US" altLang="ko-KR" sz="2000" dirty="0" smtClean="0"/>
          </a:p>
          <a:p>
            <a:r>
              <a:rPr lang="ko-KR" altLang="en-US" sz="2000" dirty="0" smtClean="0"/>
              <a:t>보호할 수 있다</a:t>
            </a:r>
            <a:r>
              <a:rPr lang="en-US" altLang="ko-KR" sz="2000" dirty="0" smtClean="0"/>
              <a:t>. </a:t>
            </a:r>
          </a:p>
          <a:p>
            <a:r>
              <a:rPr lang="ko-KR" altLang="en-US" sz="2000" dirty="0" smtClean="0"/>
              <a:t>현재 야생에 </a:t>
            </a:r>
            <a:r>
              <a:rPr lang="en-US" altLang="ko-KR" sz="2000" dirty="0" smtClean="0"/>
              <a:t>100</a:t>
            </a:r>
            <a:r>
              <a:rPr lang="ko-KR" altLang="en-US" sz="2000" dirty="0" smtClean="0"/>
              <a:t>마리 조차 안 남아있는</a:t>
            </a:r>
            <a:endParaRPr lang="en-US" altLang="ko-KR" sz="2000" dirty="0" smtClean="0"/>
          </a:p>
          <a:p>
            <a:r>
              <a:rPr lang="ko-KR" altLang="en-US" sz="2000" dirty="0" smtClean="0"/>
              <a:t>이 동물의 미래는 매우 불확실하다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동남아시아의 경제발전과 더불어 주 서식지인</a:t>
            </a:r>
            <a:endParaRPr lang="en-US" altLang="ko-KR" sz="2000" dirty="0" smtClean="0"/>
          </a:p>
          <a:p>
            <a:r>
              <a:rPr lang="ko-KR" altLang="en-US" sz="2000" dirty="0" smtClean="0"/>
              <a:t>동남아시아의 정글은 빠른 속도로 파괴되고 있고</a:t>
            </a:r>
            <a:endParaRPr lang="en-US" altLang="ko-KR" sz="2000" dirty="0"/>
          </a:p>
          <a:p>
            <a:r>
              <a:rPr lang="ko-KR" altLang="en-US" sz="2000" dirty="0" smtClean="0"/>
              <a:t>코뿔소의 뿔은 </a:t>
            </a:r>
            <a:r>
              <a:rPr lang="en-US" altLang="ko-KR" sz="2000" dirty="0" smtClean="0"/>
              <a:t>1kg</a:t>
            </a:r>
            <a:r>
              <a:rPr lang="ko-KR" altLang="en-US" sz="2000" dirty="0" smtClean="0"/>
              <a:t>에 </a:t>
            </a:r>
            <a:r>
              <a:rPr lang="en-US" altLang="ko-KR" sz="2000" dirty="0" smtClean="0"/>
              <a:t>30,000</a:t>
            </a:r>
            <a:r>
              <a:rPr lang="ko-KR" altLang="en-US" sz="2000" dirty="0" smtClean="0"/>
              <a:t>달러에</a:t>
            </a:r>
            <a:endParaRPr lang="en-US" altLang="ko-KR" sz="2000" dirty="0" smtClean="0"/>
          </a:p>
          <a:p>
            <a:r>
              <a:rPr lang="ko-KR" altLang="en-US" sz="2000" dirty="0" smtClean="0"/>
              <a:t>중국 약재상에 팔릴 정도로 인기 있는 상품이다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고가에 팔린 뿔은 주로 정력제의 재료로 팔리고 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err="1" smtClean="0"/>
              <a:t>물론코뿔소의</a:t>
            </a:r>
            <a:r>
              <a:rPr lang="ko-KR" altLang="en-US" sz="2000" dirty="0" smtClean="0"/>
              <a:t> 뿔은 단순 </a:t>
            </a:r>
            <a:r>
              <a:rPr lang="ko-KR" altLang="en-US" sz="2000" dirty="0" err="1" smtClean="0"/>
              <a:t>케라틴</a:t>
            </a:r>
            <a:r>
              <a:rPr lang="ko-KR" altLang="en-US" sz="2000" dirty="0" smtClean="0"/>
              <a:t> 덩어리로 정력에는</a:t>
            </a:r>
            <a:endParaRPr lang="en-US" altLang="ko-KR" sz="2000" dirty="0" smtClean="0"/>
          </a:p>
          <a:p>
            <a:r>
              <a:rPr lang="ko-KR" altLang="en-US" sz="2000" dirty="0" smtClean="0"/>
              <a:t>전혀 도움되지는 않지만 말이다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학자들은 </a:t>
            </a:r>
            <a:r>
              <a:rPr lang="en-US" altLang="ko-KR" sz="2000" dirty="0" smtClean="0"/>
              <a:t>2050</a:t>
            </a:r>
            <a:r>
              <a:rPr lang="ko-KR" altLang="en-US" sz="2000" dirty="0" smtClean="0"/>
              <a:t>년 내에는 이 동물이 야생에서는 완전히</a:t>
            </a:r>
            <a:endParaRPr lang="en-US" altLang="ko-KR" sz="2000" dirty="0" smtClean="0"/>
          </a:p>
          <a:p>
            <a:r>
              <a:rPr lang="ko-KR" altLang="en-US" sz="2000" dirty="0" smtClean="0"/>
              <a:t>멸종될 것으로 추정하고 있다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42" y="-531440"/>
            <a:ext cx="61722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542" y="2848382"/>
            <a:ext cx="6191250" cy="4032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6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920</Words>
  <Application>Microsoft Office PowerPoint</Application>
  <PresentationFormat>화면 슬라이드 쇼(4:3)</PresentationFormat>
  <Paragraphs>191</Paragraphs>
  <Slides>30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멸종동물</vt:lpstr>
      <vt:lpstr>PowerPoint 프레젠테이션</vt:lpstr>
      <vt:lpstr>멸종동물</vt:lpstr>
      <vt:lpstr>PowerPoint 프레젠테이션</vt:lpstr>
      <vt:lpstr>멸종동물</vt:lpstr>
      <vt:lpstr>PowerPoint 프레젠테이션</vt:lpstr>
      <vt:lpstr>멸종동물</vt:lpstr>
      <vt:lpstr>멸종동물</vt:lpstr>
      <vt:lpstr>멸종동물</vt:lpstr>
      <vt:lpstr>PowerPoint 프레젠테이션</vt:lpstr>
      <vt:lpstr>멸종동물</vt:lpstr>
      <vt:lpstr>멸종동물</vt:lpstr>
      <vt:lpstr>멸종동물</vt:lpstr>
      <vt:lpstr>PowerPoint 프레젠테이션</vt:lpstr>
      <vt:lpstr>멸종동물</vt:lpstr>
      <vt:lpstr>PowerPoint 프레젠테이션</vt:lpstr>
      <vt:lpstr>멸종동물</vt:lpstr>
      <vt:lpstr>멸종동물</vt:lpstr>
      <vt:lpstr>멸종동물</vt:lpstr>
      <vt:lpstr>멸종동물</vt:lpstr>
      <vt:lpstr>멸종동물</vt:lpstr>
      <vt:lpstr>멸종동물</vt:lpstr>
      <vt:lpstr>멸종동물</vt:lpstr>
      <vt:lpstr>멸종동물</vt:lpstr>
      <vt:lpstr>PowerPoint 프레젠테이션</vt:lpstr>
      <vt:lpstr>멸종동물</vt:lpstr>
      <vt:lpstr>멸종동물</vt:lpstr>
      <vt:lpstr>멸종동물</vt:lpstr>
      <vt:lpstr>PowerPoint 프레젠테이션</vt:lpstr>
      <vt:lpstr>멸종동물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박정은</dc:creator>
  <cp:lastModifiedBy>박정은</cp:lastModifiedBy>
  <cp:revision>11</cp:revision>
  <dcterms:created xsi:type="dcterms:W3CDTF">2015-10-12T11:49:44Z</dcterms:created>
  <dcterms:modified xsi:type="dcterms:W3CDTF">2015-10-13T02:03:58Z</dcterms:modified>
</cp:coreProperties>
</file>